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7" r:id="rId4"/>
    <p:sldId id="258" r:id="rId5"/>
    <p:sldId id="259" r:id="rId6"/>
    <p:sldId id="260" r:id="rId7"/>
    <p:sldId id="261" r:id="rId8"/>
    <p:sldId id="263" r:id="rId9"/>
    <p:sldId id="264" r:id="rId10"/>
    <p:sldId id="267" r:id="rId11"/>
    <p:sldId id="266" r:id="rId12"/>
    <p:sldId id="262" r:id="rId1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62" autoAdjust="0"/>
    <p:restoredTop sz="94660"/>
  </p:normalViewPr>
  <p:slideViewPr>
    <p:cSldViewPr snapToGrid="0">
      <p:cViewPr varScale="1">
        <p:scale>
          <a:sx n="73" d="100"/>
          <a:sy n="73" d="100"/>
        </p:scale>
        <p:origin x="-41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Mis%20Documentos\comparativo%20PM%20y%20PMONETARI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Escritorio\Indice%20Competitividad%20Comparado.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Escritorio\Indice%20Competitividad%20Comparado.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Escritorio\Indice%20Competitividad%20Comparad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CO"/>
  <c:chart>
    <c:title>
      <c:tx>
        <c:rich>
          <a:bodyPr/>
          <a:lstStyle/>
          <a:p>
            <a:pPr>
              <a:defRPr sz="1600">
                <a:solidFill>
                  <a:schemeClr val="accent6">
                    <a:lumMod val="50000"/>
                  </a:schemeClr>
                </a:solidFill>
              </a:defRPr>
            </a:pPr>
            <a:r>
              <a:rPr lang="es-CO" sz="1600" dirty="0" smtClean="0">
                <a:solidFill>
                  <a:schemeClr val="accent6">
                    <a:lumMod val="50000"/>
                  </a:schemeClr>
                </a:solidFill>
              </a:rPr>
              <a:t>NARIÑO.</a:t>
            </a:r>
            <a:r>
              <a:rPr lang="es-CO" sz="1600" baseline="0" dirty="0" smtClean="0">
                <a:solidFill>
                  <a:schemeClr val="accent6">
                    <a:lumMod val="50000"/>
                  </a:schemeClr>
                </a:solidFill>
              </a:rPr>
              <a:t> </a:t>
            </a:r>
            <a:r>
              <a:rPr lang="es-CO" sz="1600" dirty="0" smtClean="0">
                <a:solidFill>
                  <a:schemeClr val="accent6">
                    <a:lumMod val="50000"/>
                  </a:schemeClr>
                </a:solidFill>
              </a:rPr>
              <a:t>Sectores de mayor importancia económica  2.012 </a:t>
            </a:r>
            <a:endParaRPr lang="es-CO" sz="1600" dirty="0">
              <a:solidFill>
                <a:schemeClr val="accent6">
                  <a:lumMod val="50000"/>
                </a:schemeClr>
              </a:solidFill>
            </a:endParaRPr>
          </a:p>
        </c:rich>
      </c:tx>
      <c:layout/>
    </c:title>
    <c:view3D>
      <c:rotX val="30"/>
      <c:perspective val="30"/>
    </c:view3D>
    <c:plotArea>
      <c:layout/>
      <c:pie3DChart>
        <c:varyColors val="1"/>
        <c:ser>
          <c:idx val="0"/>
          <c:order val="0"/>
          <c:dPt>
            <c:idx val="0"/>
            <c:spPr>
              <a:solidFill>
                <a:srgbClr val="FFFF00"/>
              </a:solidFill>
            </c:spPr>
          </c:dPt>
          <c:dPt>
            <c:idx val="1"/>
            <c:spPr>
              <a:solidFill>
                <a:srgbClr val="FFFF66"/>
              </a:solidFill>
            </c:spPr>
          </c:dPt>
          <c:dPt>
            <c:idx val="2"/>
            <c:spPr>
              <a:solidFill>
                <a:srgbClr val="66FF66"/>
              </a:solidFill>
            </c:spPr>
          </c:dPt>
          <c:dPt>
            <c:idx val="3"/>
            <c:spPr>
              <a:solidFill>
                <a:srgbClr val="00B0F0"/>
              </a:solidFill>
            </c:spPr>
          </c:dPt>
          <c:dPt>
            <c:idx val="4"/>
            <c:spPr>
              <a:solidFill>
                <a:schemeClr val="accent6">
                  <a:lumMod val="60000"/>
                  <a:lumOff val="40000"/>
                </a:schemeClr>
              </a:solidFill>
            </c:spPr>
          </c:dPt>
          <c:dLbls>
            <c:dLbl>
              <c:idx val="0"/>
              <c:layout>
                <c:manualLayout>
                  <c:x val="-7.4897942802282735E-2"/>
                  <c:y val="8.0905531273064227E-2"/>
                </c:manualLayout>
              </c:layout>
              <c:tx>
                <c:rich>
                  <a:bodyPr/>
                  <a:lstStyle/>
                  <a:p>
                    <a:r>
                      <a:rPr lang="en-US" dirty="0" err="1" smtClean="0"/>
                      <a:t>Servicios</a:t>
                    </a:r>
                    <a:r>
                      <a:rPr lang="en-US" baseline="0" dirty="0" smtClean="0"/>
                      <a:t> </a:t>
                    </a:r>
                    <a:r>
                      <a:rPr lang="en-US" dirty="0" err="1" smtClean="0"/>
                      <a:t>sociales</a:t>
                    </a:r>
                    <a:r>
                      <a:rPr lang="en-US" dirty="0"/>
                      <a:t>
26%</a:t>
                    </a:r>
                  </a:p>
                </c:rich>
              </c:tx>
              <c:showCatName val="1"/>
              <c:showPercent val="1"/>
            </c:dLbl>
            <c:dLbl>
              <c:idx val="1"/>
              <c:layout>
                <c:manualLayout>
                  <c:x val="-0.15260577234475517"/>
                  <c:y val="-0.17102719745171174"/>
                </c:manualLayout>
              </c:layout>
              <c:spPr/>
              <c:txPr>
                <a:bodyPr/>
                <a:lstStyle/>
                <a:p>
                  <a:pPr>
                    <a:defRPr sz="1800" b="1"/>
                  </a:pPr>
                  <a:endParaRPr lang="es-CO"/>
                </a:p>
              </c:txPr>
              <c:showCatName val="1"/>
              <c:showPercent val="1"/>
            </c:dLbl>
            <c:dLbl>
              <c:idx val="2"/>
              <c:layout>
                <c:manualLayout>
                  <c:x val="0.11869536842592859"/>
                  <c:y val="-0.19228718587001711"/>
                </c:manualLayout>
              </c:layout>
              <c:spPr/>
              <c:txPr>
                <a:bodyPr/>
                <a:lstStyle/>
                <a:p>
                  <a:pPr>
                    <a:defRPr sz="1800" b="1"/>
                  </a:pPr>
                  <a:endParaRPr lang="es-CO"/>
                </a:p>
              </c:txPr>
              <c:showCatName val="1"/>
              <c:showPercent val="1"/>
            </c:dLbl>
            <c:dLbl>
              <c:idx val="3"/>
              <c:layout>
                <c:manualLayout>
                  <c:x val="9.4434039815235793E-2"/>
                  <c:y val="-0.12511473828430469"/>
                </c:manualLayout>
              </c:layout>
              <c:tx>
                <c:rich>
                  <a:bodyPr/>
                  <a:lstStyle/>
                  <a:p>
                    <a:pPr>
                      <a:defRPr sz="1200" b="1"/>
                    </a:pPr>
                    <a:r>
                      <a:rPr lang="en-US" sz="1300" b="1" dirty="0" err="1" smtClean="0"/>
                      <a:t>Establecimientos</a:t>
                    </a:r>
                    <a:r>
                      <a:rPr lang="en-US" sz="1300" b="1" dirty="0" smtClean="0"/>
                      <a:t>         </a:t>
                    </a:r>
                    <a:r>
                      <a:rPr lang="en-US" sz="1300" b="1" dirty="0" err="1"/>
                      <a:t>financieros</a:t>
                    </a:r>
                    <a:r>
                      <a:rPr lang="en-US" sz="1200" b="1" dirty="0"/>
                      <a:t>
11%</a:t>
                    </a:r>
                  </a:p>
                </c:rich>
              </c:tx>
              <c:spPr/>
              <c:showCatName val="1"/>
              <c:showPercent val="1"/>
            </c:dLbl>
            <c:dLbl>
              <c:idx val="4"/>
              <c:layout>
                <c:manualLayout>
                  <c:x val="8.9249879993362799E-2"/>
                  <c:y val="4.9286942917368286E-2"/>
                </c:manualLayout>
              </c:layout>
              <c:showCatName val="1"/>
              <c:showPercent val="1"/>
            </c:dLbl>
            <c:txPr>
              <a:bodyPr/>
              <a:lstStyle/>
              <a:p>
                <a:pPr>
                  <a:defRPr sz="1600" b="1"/>
                </a:pPr>
                <a:endParaRPr lang="es-CO"/>
              </a:p>
            </c:txPr>
            <c:showCatName val="1"/>
            <c:showPercent val="1"/>
            <c:showLeaderLines val="1"/>
          </c:dLbls>
          <c:cat>
            <c:strRef>
              <c:f>Hoja1!$C$5:$C$9</c:f>
              <c:strCache>
                <c:ptCount val="5"/>
                <c:pt idx="0">
                  <c:v>Servicios sociales</c:v>
                </c:pt>
                <c:pt idx="1">
                  <c:v>Comercio</c:v>
                </c:pt>
                <c:pt idx="2">
                  <c:v>Agricultura</c:v>
                </c:pt>
                <c:pt idx="3">
                  <c:v>Establecimientos financieros</c:v>
                </c:pt>
                <c:pt idx="4">
                  <c:v>Otros</c:v>
                </c:pt>
              </c:strCache>
            </c:strRef>
          </c:cat>
          <c:val>
            <c:numRef>
              <c:f>Hoja1!$D$5:$D$9</c:f>
              <c:numCache>
                <c:formatCode>General</c:formatCode>
                <c:ptCount val="5"/>
                <c:pt idx="0">
                  <c:v>1961</c:v>
                </c:pt>
                <c:pt idx="1">
                  <c:v>1382</c:v>
                </c:pt>
                <c:pt idx="2">
                  <c:v>1115</c:v>
                </c:pt>
                <c:pt idx="3">
                  <c:v>798</c:v>
                </c:pt>
                <c:pt idx="4">
                  <c:v>2234</c:v>
                </c:pt>
              </c:numCache>
            </c:numRef>
          </c:val>
        </c:ser>
        <c:dLbls>
          <c:showCatName val="1"/>
          <c:showPercent val="1"/>
        </c:dLbls>
      </c:pie3D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CO"/>
  <c:chart>
    <c:autoTitleDeleted val="1"/>
    <c:view3D>
      <c:rAngAx val="1"/>
    </c:view3D>
    <c:plotArea>
      <c:layout/>
      <c:bar3DChart>
        <c:barDir val="col"/>
        <c:grouping val="clustered"/>
        <c:ser>
          <c:idx val="0"/>
          <c:order val="0"/>
          <c:tx>
            <c:v>2005</c:v>
          </c:tx>
          <c:spPr>
            <a:solidFill>
              <a:srgbClr val="92D050"/>
            </a:solidFill>
          </c:spPr>
          <c:dLbls>
            <c:dLbl>
              <c:idx val="0"/>
              <c:layout>
                <c:manualLayout>
                  <c:x val="0"/>
                  <c:y val="0.10648148148148159"/>
                </c:manualLayout>
              </c:layout>
              <c:showVal val="1"/>
            </c:dLbl>
            <c:dLbl>
              <c:idx val="1"/>
              <c:layout>
                <c:manualLayout>
                  <c:x val="2.7777777777777835E-3"/>
                  <c:y val="0.19444444444444467"/>
                </c:manualLayout>
              </c:layout>
              <c:showVal val="1"/>
            </c:dLbl>
            <c:txPr>
              <a:bodyPr/>
              <a:lstStyle/>
              <a:p>
                <a:pPr>
                  <a:defRPr sz="1050" b="1"/>
                </a:pPr>
                <a:endParaRPr lang="es-CO"/>
              </a:p>
            </c:txPr>
            <c:showVal val="1"/>
          </c:dLbls>
          <c:cat>
            <c:strRef>
              <c:f>Hoja3!$E$20:$E$21</c:f>
              <c:strCache>
                <c:ptCount val="2"/>
                <c:pt idx="0">
                  <c:v>Pobreza Monetaria</c:v>
                </c:pt>
                <c:pt idx="1">
                  <c:v>Pobreza Multidimensional</c:v>
                </c:pt>
              </c:strCache>
            </c:strRef>
          </c:cat>
          <c:val>
            <c:numRef>
              <c:f>Hoja3!$F$20:$F$21</c:f>
              <c:numCache>
                <c:formatCode>_-* #,##0.0_-;\-* #,##0.0_-;_-* "-"??_-;_-@_-</c:formatCode>
                <c:ptCount val="2"/>
                <c:pt idx="0" formatCode="General">
                  <c:v>58.7</c:v>
                </c:pt>
                <c:pt idx="1">
                  <c:v>68.65614260000828</c:v>
                </c:pt>
              </c:numCache>
            </c:numRef>
          </c:val>
        </c:ser>
        <c:ser>
          <c:idx val="1"/>
          <c:order val="1"/>
          <c:cat>
            <c:strRef>
              <c:f>Hoja3!$E$20:$E$21</c:f>
              <c:strCache>
                <c:ptCount val="2"/>
                <c:pt idx="0">
                  <c:v>Pobreza Monetaria</c:v>
                </c:pt>
                <c:pt idx="1">
                  <c:v>Pobreza Multidimensional</c:v>
                </c:pt>
              </c:strCache>
            </c:strRef>
          </c:cat>
          <c:val>
            <c:numRef>
              <c:f>Hoja3!$G$20:$G$21</c:f>
            </c:numRef>
          </c:val>
        </c:ser>
        <c:ser>
          <c:idx val="2"/>
          <c:order val="2"/>
          <c:cat>
            <c:strRef>
              <c:f>Hoja3!$E$20:$E$21</c:f>
              <c:strCache>
                <c:ptCount val="2"/>
                <c:pt idx="0">
                  <c:v>Pobreza Monetaria</c:v>
                </c:pt>
                <c:pt idx="1">
                  <c:v>Pobreza Multidimensional</c:v>
                </c:pt>
              </c:strCache>
            </c:strRef>
          </c:cat>
          <c:val>
            <c:numRef>
              <c:f>Hoja3!$H$20:$H$21</c:f>
            </c:numRef>
          </c:val>
        </c:ser>
        <c:ser>
          <c:idx val="3"/>
          <c:order val="3"/>
          <c:tx>
            <c:v>2014</c:v>
          </c:tx>
          <c:spPr>
            <a:solidFill>
              <a:srgbClr val="33CCFF"/>
            </a:solidFill>
          </c:spPr>
          <c:dLbls>
            <c:dLbl>
              <c:idx val="0"/>
              <c:layout>
                <c:manualLayout>
                  <c:x val="0"/>
                  <c:y val="0.18518518518518531"/>
                </c:manualLayout>
              </c:layout>
              <c:showVal val="1"/>
            </c:dLbl>
            <c:dLbl>
              <c:idx val="1"/>
              <c:layout>
                <c:manualLayout>
                  <c:x val="0"/>
                  <c:y val="0.12962962962962943"/>
                </c:manualLayout>
              </c:layout>
              <c:showVal val="1"/>
            </c:dLbl>
            <c:txPr>
              <a:bodyPr/>
              <a:lstStyle/>
              <a:p>
                <a:pPr>
                  <a:defRPr sz="1100" b="1"/>
                </a:pPr>
                <a:endParaRPr lang="es-CO"/>
              </a:p>
            </c:txPr>
            <c:showVal val="1"/>
          </c:dLbls>
          <c:cat>
            <c:strRef>
              <c:f>Hoja3!$E$20:$E$21</c:f>
              <c:strCache>
                <c:ptCount val="2"/>
                <c:pt idx="0">
                  <c:v>Pobreza Monetaria</c:v>
                </c:pt>
                <c:pt idx="1">
                  <c:v>Pobreza Multidimensional</c:v>
                </c:pt>
              </c:strCache>
            </c:strRef>
          </c:cat>
          <c:val>
            <c:numRef>
              <c:f>Hoja3!$I$20:$I$21</c:f>
              <c:numCache>
                <c:formatCode>_-* #,##0.0_-;\-* #,##0.0_-;_-* "-"??_-;_-@_-</c:formatCode>
                <c:ptCount val="2"/>
                <c:pt idx="0" formatCode="General">
                  <c:v>42.9</c:v>
                </c:pt>
                <c:pt idx="1">
                  <c:v>34.9</c:v>
                </c:pt>
              </c:numCache>
            </c:numRef>
          </c:val>
        </c:ser>
        <c:shape val="box"/>
        <c:axId val="60729600"/>
        <c:axId val="60746368"/>
        <c:axId val="0"/>
      </c:bar3DChart>
      <c:catAx>
        <c:axId val="60729600"/>
        <c:scaling>
          <c:orientation val="minMax"/>
        </c:scaling>
        <c:axPos val="b"/>
        <c:majorTickMark val="none"/>
        <c:tickLblPos val="nextTo"/>
        <c:crossAx val="60746368"/>
        <c:crosses val="autoZero"/>
        <c:auto val="1"/>
        <c:lblAlgn val="ctr"/>
        <c:lblOffset val="100"/>
      </c:catAx>
      <c:valAx>
        <c:axId val="60746368"/>
        <c:scaling>
          <c:orientation val="minMax"/>
        </c:scaling>
        <c:axPos val="l"/>
        <c:majorGridlines/>
        <c:numFmt formatCode="General" sourceLinked="1"/>
        <c:majorTickMark val="none"/>
        <c:tickLblPos val="nextTo"/>
        <c:crossAx val="60729600"/>
        <c:crosses val="autoZero"/>
        <c:crossBetween val="between"/>
      </c:valAx>
    </c:plotArea>
    <c:legend>
      <c:legendPos val="b"/>
      <c:layout>
        <c:manualLayout>
          <c:xMode val="edge"/>
          <c:yMode val="edge"/>
          <c:x val="0.36570166229221374"/>
          <c:y val="0.88850503062117303"/>
          <c:w val="0.40193000874890633"/>
          <c:h val="8.3717191601049942E-2"/>
        </c:manualLayou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CO"/>
  <c:chart>
    <c:title>
      <c:tx>
        <c:rich>
          <a:bodyPr/>
          <a:lstStyle/>
          <a:p>
            <a:pPr>
              <a:defRPr sz="1800">
                <a:solidFill>
                  <a:schemeClr val="accent5"/>
                </a:solidFill>
              </a:defRPr>
            </a:pPr>
            <a:r>
              <a:rPr lang="en-US" sz="1800">
                <a:solidFill>
                  <a:schemeClr val="accent5"/>
                </a:solidFill>
              </a:rPr>
              <a:t>Nariño.</a:t>
            </a:r>
            <a:r>
              <a:rPr lang="en-US" sz="1800" baseline="0">
                <a:solidFill>
                  <a:schemeClr val="accent5"/>
                </a:solidFill>
              </a:rPr>
              <a:t> </a:t>
            </a:r>
            <a:r>
              <a:rPr lang="en-US" sz="1800">
                <a:solidFill>
                  <a:schemeClr val="accent5"/>
                </a:solidFill>
              </a:rPr>
              <a:t>Tasa Desempleo %</a:t>
            </a:r>
          </a:p>
        </c:rich>
      </c:tx>
      <c:layout/>
    </c:title>
    <c:view3D>
      <c:rAngAx val="1"/>
    </c:view3D>
    <c:plotArea>
      <c:layout/>
      <c:bar3DChart>
        <c:barDir val="col"/>
        <c:grouping val="clustered"/>
        <c:ser>
          <c:idx val="0"/>
          <c:order val="0"/>
          <c:tx>
            <c:strRef>
              <c:f>Hoja3!$B$5</c:f>
              <c:strCache>
                <c:ptCount val="1"/>
                <c:pt idx="0">
                  <c:v>Tasa Desempleo %</c:v>
                </c:pt>
              </c:strCache>
            </c:strRef>
          </c:tx>
          <c:dPt>
            <c:idx val="0"/>
            <c:spPr>
              <a:solidFill>
                <a:srgbClr val="66FF33"/>
              </a:solidFill>
            </c:spPr>
          </c:dPt>
          <c:dPt>
            <c:idx val="1"/>
            <c:spPr>
              <a:solidFill>
                <a:srgbClr val="FFFF66"/>
              </a:solidFill>
            </c:spPr>
          </c:dPt>
          <c:dPt>
            <c:idx val="2"/>
            <c:spPr>
              <a:solidFill>
                <a:srgbClr val="00FFCC"/>
              </a:solidFill>
            </c:spPr>
          </c:dPt>
          <c:dLbls>
            <c:dLbl>
              <c:idx val="0"/>
              <c:layout>
                <c:manualLayout>
                  <c:x val="2.7777777777777835E-3"/>
                  <c:y val="-9.2592592592592744E-3"/>
                </c:manualLayout>
              </c:layout>
              <c:showVal val="1"/>
            </c:dLbl>
            <c:dLbl>
              <c:idx val="1"/>
              <c:layout>
                <c:manualLayout>
                  <c:x val="2.7777777777777835E-3"/>
                  <c:y val="-2.7777777777777821E-2"/>
                </c:manualLayout>
              </c:layout>
              <c:showVal val="1"/>
            </c:dLbl>
            <c:dLbl>
              <c:idx val="2"/>
              <c:layout>
                <c:manualLayout>
                  <c:x val="1.0185067526416028E-16"/>
                  <c:y val="-2.7777777777777821E-2"/>
                </c:manualLayout>
              </c:layout>
              <c:showVal val="1"/>
            </c:dLbl>
            <c:txPr>
              <a:bodyPr/>
              <a:lstStyle/>
              <a:p>
                <a:pPr>
                  <a:defRPr sz="1100" b="1"/>
                </a:pPr>
                <a:endParaRPr lang="es-CO"/>
              </a:p>
            </c:txPr>
            <c:showVal val="1"/>
          </c:dLbls>
          <c:cat>
            <c:numRef>
              <c:f>Hoja3!$C$4:$E$4</c:f>
              <c:numCache>
                <c:formatCode>General</c:formatCode>
                <c:ptCount val="3"/>
                <c:pt idx="0">
                  <c:v>2012</c:v>
                </c:pt>
                <c:pt idx="1">
                  <c:v>2013</c:v>
                </c:pt>
                <c:pt idx="2">
                  <c:v>2014</c:v>
                </c:pt>
              </c:numCache>
            </c:numRef>
          </c:cat>
          <c:val>
            <c:numRef>
              <c:f>Hoja3!$C$5:$E$5</c:f>
              <c:numCache>
                <c:formatCode>0.00</c:formatCode>
                <c:ptCount val="3"/>
                <c:pt idx="0">
                  <c:v>12.601320036183733</c:v>
                </c:pt>
                <c:pt idx="1">
                  <c:v>11.048224522389519</c:v>
                </c:pt>
                <c:pt idx="2">
                  <c:v>10.52798271512275</c:v>
                </c:pt>
              </c:numCache>
            </c:numRef>
          </c:val>
        </c:ser>
        <c:shape val="cylinder"/>
        <c:axId val="78376960"/>
        <c:axId val="78378880"/>
        <c:axId val="0"/>
      </c:bar3DChart>
      <c:catAx>
        <c:axId val="78376960"/>
        <c:scaling>
          <c:orientation val="minMax"/>
        </c:scaling>
        <c:axPos val="b"/>
        <c:numFmt formatCode="General" sourceLinked="1"/>
        <c:tickLblPos val="nextTo"/>
        <c:txPr>
          <a:bodyPr/>
          <a:lstStyle/>
          <a:p>
            <a:pPr>
              <a:defRPr b="1"/>
            </a:pPr>
            <a:endParaRPr lang="es-CO"/>
          </a:p>
        </c:txPr>
        <c:crossAx val="78378880"/>
        <c:crosses val="autoZero"/>
        <c:auto val="1"/>
        <c:lblAlgn val="ctr"/>
        <c:lblOffset val="100"/>
      </c:catAx>
      <c:valAx>
        <c:axId val="78378880"/>
        <c:scaling>
          <c:orientation val="minMax"/>
        </c:scaling>
        <c:axPos val="l"/>
        <c:numFmt formatCode="0.00" sourceLinked="1"/>
        <c:tickLblPos val="nextTo"/>
        <c:txPr>
          <a:bodyPr/>
          <a:lstStyle/>
          <a:p>
            <a:pPr>
              <a:defRPr b="1"/>
            </a:pPr>
            <a:endParaRPr lang="es-CO"/>
          </a:p>
        </c:txPr>
        <c:crossAx val="78376960"/>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CO"/>
  <c:chart>
    <c:title>
      <c:tx>
        <c:rich>
          <a:bodyPr/>
          <a:lstStyle/>
          <a:p>
            <a:pPr>
              <a:defRPr sz="1800">
                <a:solidFill>
                  <a:srgbClr val="0070C0"/>
                </a:solidFill>
              </a:defRPr>
            </a:pPr>
            <a:r>
              <a:rPr lang="es-CO" sz="1800" dirty="0" smtClean="0">
                <a:solidFill>
                  <a:srgbClr val="0070C0"/>
                </a:solidFill>
              </a:rPr>
              <a:t>FACTOR.</a:t>
            </a:r>
            <a:r>
              <a:rPr lang="es-CO" sz="1800" baseline="0" dirty="0" smtClean="0">
                <a:solidFill>
                  <a:srgbClr val="0070C0"/>
                </a:solidFill>
              </a:rPr>
              <a:t> </a:t>
            </a:r>
            <a:r>
              <a:rPr lang="es-CO" sz="1800" dirty="0" smtClean="0">
                <a:solidFill>
                  <a:srgbClr val="0070C0"/>
                </a:solidFill>
              </a:rPr>
              <a:t>CONDICIONES </a:t>
            </a:r>
            <a:r>
              <a:rPr lang="es-CO" sz="1800" dirty="0">
                <a:solidFill>
                  <a:srgbClr val="0070C0"/>
                </a:solidFill>
              </a:rPr>
              <a:t>BASICAS</a:t>
            </a:r>
          </a:p>
        </c:rich>
      </c:tx>
      <c:layout/>
    </c:title>
    <c:plotArea>
      <c:layout>
        <c:manualLayout>
          <c:layoutTarget val="inner"/>
          <c:xMode val="edge"/>
          <c:yMode val="edge"/>
          <c:x val="3.7594943021631709E-2"/>
          <c:y val="0.12953243734571904"/>
          <c:w val="0.95607962944643665"/>
          <c:h val="0.74201084573242659"/>
        </c:manualLayout>
      </c:layout>
      <c:barChart>
        <c:barDir val="col"/>
        <c:grouping val="clustered"/>
        <c:ser>
          <c:idx val="0"/>
          <c:order val="0"/>
          <c:tx>
            <c:v>2013</c:v>
          </c:tx>
          <c:dLbls>
            <c:dLbl>
              <c:idx val="1"/>
              <c:layout>
                <c:manualLayout>
                  <c:x val="-1.3628620102214651E-2"/>
                  <c:y val="1.2618296529968449E-2"/>
                </c:manualLayout>
              </c:layout>
              <c:showVal val="1"/>
            </c:dLbl>
            <c:txPr>
              <a:bodyPr/>
              <a:lstStyle/>
              <a:p>
                <a:pPr>
                  <a:defRPr sz="1050" b="1">
                    <a:solidFill>
                      <a:srgbClr val="0070C0"/>
                    </a:solidFill>
                  </a:defRPr>
                </a:pPr>
                <a:endParaRPr lang="es-CO"/>
              </a:p>
            </c:txPr>
            <c:showVal val="1"/>
          </c:dLbls>
          <c:cat>
            <c:strRef>
              <c:f>Hoja1!$C$5:$H$5</c:f>
              <c:strCache>
                <c:ptCount val="6"/>
                <c:pt idx="0">
                  <c:v>Instituciones</c:v>
                </c:pt>
                <c:pt idx="1">
                  <c:v>Infraestructura</c:v>
                </c:pt>
                <c:pt idx="2">
                  <c:v>Tamaño del Mercado</c:v>
                </c:pt>
                <c:pt idx="3">
                  <c:v>Educación Basica Y Media</c:v>
                </c:pt>
                <c:pt idx="4">
                  <c:v>Salud</c:v>
                </c:pt>
                <c:pt idx="5">
                  <c:v>Medio Ambiente</c:v>
                </c:pt>
              </c:strCache>
            </c:strRef>
          </c:cat>
          <c:val>
            <c:numRef>
              <c:f>Hoja1!$C$6:$H$6</c:f>
              <c:numCache>
                <c:formatCode>General</c:formatCode>
                <c:ptCount val="6"/>
                <c:pt idx="0">
                  <c:v>4.9400000000000004</c:v>
                </c:pt>
                <c:pt idx="1">
                  <c:v>3.09</c:v>
                </c:pt>
                <c:pt idx="2">
                  <c:v>3.65</c:v>
                </c:pt>
                <c:pt idx="3">
                  <c:v>4.17</c:v>
                </c:pt>
                <c:pt idx="4">
                  <c:v>3.08</c:v>
                </c:pt>
                <c:pt idx="5">
                  <c:v>0.64000000000000012</c:v>
                </c:pt>
              </c:numCache>
            </c:numRef>
          </c:val>
        </c:ser>
        <c:ser>
          <c:idx val="1"/>
          <c:order val="1"/>
          <c:tx>
            <c:v>2014</c:v>
          </c:tx>
          <c:spPr>
            <a:solidFill>
              <a:schemeClr val="accent4"/>
            </a:solidFill>
          </c:spPr>
          <c:dLbls>
            <c:txPr>
              <a:bodyPr/>
              <a:lstStyle/>
              <a:p>
                <a:pPr>
                  <a:defRPr sz="1050" b="1">
                    <a:solidFill>
                      <a:schemeClr val="accent2">
                        <a:lumMod val="75000"/>
                      </a:schemeClr>
                    </a:solidFill>
                  </a:defRPr>
                </a:pPr>
                <a:endParaRPr lang="es-CO"/>
              </a:p>
            </c:txPr>
            <c:showVal val="1"/>
          </c:dLbls>
          <c:cat>
            <c:strRef>
              <c:f>Hoja1!$C$5:$H$5</c:f>
              <c:strCache>
                <c:ptCount val="6"/>
                <c:pt idx="0">
                  <c:v>Instituciones</c:v>
                </c:pt>
                <c:pt idx="1">
                  <c:v>Infraestructura</c:v>
                </c:pt>
                <c:pt idx="2">
                  <c:v>Tamaño del Mercado</c:v>
                </c:pt>
                <c:pt idx="3">
                  <c:v>Educación Basica Y Media</c:v>
                </c:pt>
                <c:pt idx="4">
                  <c:v>Salud</c:v>
                </c:pt>
                <c:pt idx="5">
                  <c:v>Medio Ambiente</c:v>
                </c:pt>
              </c:strCache>
            </c:strRef>
          </c:cat>
          <c:val>
            <c:numRef>
              <c:f>Hoja1!$C$7:$H$7</c:f>
              <c:numCache>
                <c:formatCode>General</c:formatCode>
                <c:ptCount val="6"/>
                <c:pt idx="0">
                  <c:v>6.9300000000000006</c:v>
                </c:pt>
                <c:pt idx="1">
                  <c:v>3.3499999999999996</c:v>
                </c:pt>
                <c:pt idx="2">
                  <c:v>3.79</c:v>
                </c:pt>
                <c:pt idx="3">
                  <c:v>4.95</c:v>
                </c:pt>
                <c:pt idx="4">
                  <c:v>4.4300000000000006</c:v>
                </c:pt>
                <c:pt idx="5">
                  <c:v>4.63</c:v>
                </c:pt>
              </c:numCache>
            </c:numRef>
          </c:val>
        </c:ser>
        <c:ser>
          <c:idx val="2"/>
          <c:order val="2"/>
          <c:tx>
            <c:v>2015</c:v>
          </c:tx>
          <c:spPr>
            <a:solidFill>
              <a:srgbClr val="33CC33"/>
            </a:solidFill>
          </c:spPr>
          <c:dLbls>
            <c:dLbl>
              <c:idx val="2"/>
              <c:layout>
                <c:manualLayout>
                  <c:x val="2.4985803520726879E-2"/>
                  <c:y val="2.1030494216614092E-2"/>
                </c:manualLayout>
              </c:layout>
              <c:showVal val="1"/>
            </c:dLbl>
            <c:dLbl>
              <c:idx val="3"/>
              <c:layout>
                <c:manualLayout>
                  <c:x val="2.0442930153321989E-2"/>
                  <c:y val="1.6824395373291275E-2"/>
                </c:manualLayout>
              </c:layout>
              <c:showVal val="1"/>
            </c:dLbl>
            <c:dLbl>
              <c:idx val="4"/>
              <c:layout>
                <c:manualLayout>
                  <c:x val="2.0442930153321989E-2"/>
                  <c:y val="0"/>
                </c:manualLayout>
              </c:layout>
              <c:showVal val="1"/>
            </c:dLbl>
            <c:txPr>
              <a:bodyPr/>
              <a:lstStyle/>
              <a:p>
                <a:pPr>
                  <a:defRPr sz="1050" b="1">
                    <a:solidFill>
                      <a:schemeClr val="accent6">
                        <a:lumMod val="50000"/>
                      </a:schemeClr>
                    </a:solidFill>
                  </a:defRPr>
                </a:pPr>
                <a:endParaRPr lang="es-CO"/>
              </a:p>
            </c:txPr>
            <c:showVal val="1"/>
          </c:dLbls>
          <c:cat>
            <c:strRef>
              <c:f>Hoja1!$C$5:$H$5</c:f>
              <c:strCache>
                <c:ptCount val="6"/>
                <c:pt idx="0">
                  <c:v>Instituciones</c:v>
                </c:pt>
                <c:pt idx="1">
                  <c:v>Infraestructura</c:v>
                </c:pt>
                <c:pt idx="2">
                  <c:v>Tamaño del Mercado</c:v>
                </c:pt>
                <c:pt idx="3">
                  <c:v>Educación Basica Y Media</c:v>
                </c:pt>
                <c:pt idx="4">
                  <c:v>Salud</c:v>
                </c:pt>
                <c:pt idx="5">
                  <c:v>Medio Ambiente</c:v>
                </c:pt>
              </c:strCache>
            </c:strRef>
          </c:cat>
          <c:val>
            <c:numRef>
              <c:f>Hoja1!$C$8:$H$8</c:f>
              <c:numCache>
                <c:formatCode>General</c:formatCode>
                <c:ptCount val="6"/>
                <c:pt idx="0">
                  <c:v>6.73</c:v>
                </c:pt>
                <c:pt idx="1">
                  <c:v>4.29</c:v>
                </c:pt>
                <c:pt idx="2">
                  <c:v>4.38</c:v>
                </c:pt>
                <c:pt idx="3">
                  <c:v>4.8199999999999994</c:v>
                </c:pt>
                <c:pt idx="4">
                  <c:v>4.18</c:v>
                </c:pt>
                <c:pt idx="5">
                  <c:v>6.04</c:v>
                </c:pt>
              </c:numCache>
            </c:numRef>
          </c:val>
        </c:ser>
        <c:axId val="130239872"/>
        <c:axId val="69866624"/>
      </c:barChart>
      <c:catAx>
        <c:axId val="130239872"/>
        <c:scaling>
          <c:orientation val="minMax"/>
        </c:scaling>
        <c:axPos val="b"/>
        <c:majorTickMark val="none"/>
        <c:tickLblPos val="nextTo"/>
        <c:txPr>
          <a:bodyPr/>
          <a:lstStyle/>
          <a:p>
            <a:pPr>
              <a:defRPr sz="800" b="1"/>
            </a:pPr>
            <a:endParaRPr lang="es-CO"/>
          </a:p>
        </c:txPr>
        <c:crossAx val="69866624"/>
        <c:crosses val="autoZero"/>
        <c:auto val="1"/>
        <c:lblAlgn val="ctr"/>
        <c:lblOffset val="100"/>
      </c:catAx>
      <c:valAx>
        <c:axId val="69866624"/>
        <c:scaling>
          <c:orientation val="minMax"/>
        </c:scaling>
        <c:axPos val="l"/>
        <c:majorGridlines/>
        <c:numFmt formatCode="General" sourceLinked="1"/>
        <c:majorTickMark val="none"/>
        <c:tickLblPos val="nextTo"/>
        <c:crossAx val="130239872"/>
        <c:crosses val="autoZero"/>
        <c:crossBetween val="between"/>
      </c:valAx>
    </c:plotArea>
    <c:legend>
      <c:legendPos val="r"/>
      <c:layout>
        <c:manualLayout>
          <c:xMode val="edge"/>
          <c:yMode val="edge"/>
          <c:x val="0.71141173139273806"/>
          <c:y val="2.9819073089283738E-2"/>
          <c:w val="0.2747922816824297"/>
          <c:h val="7.598472168178852E-2"/>
        </c:manualLayout>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s-CO"/>
  <c:chart>
    <c:title>
      <c:tx>
        <c:rich>
          <a:bodyPr/>
          <a:lstStyle/>
          <a:p>
            <a:pPr>
              <a:defRPr sz="1800">
                <a:solidFill>
                  <a:srgbClr val="0070C0"/>
                </a:solidFill>
              </a:defRPr>
            </a:pPr>
            <a:r>
              <a:rPr lang="es-CO" sz="1800" dirty="0" smtClean="0">
                <a:solidFill>
                  <a:srgbClr val="0070C0"/>
                </a:solidFill>
              </a:rPr>
              <a:t>FACTOR. </a:t>
            </a:r>
            <a:r>
              <a:rPr lang="es-CO" sz="1800" dirty="0">
                <a:solidFill>
                  <a:srgbClr val="0070C0"/>
                </a:solidFill>
              </a:rPr>
              <a:t>EFICIENCIA</a:t>
            </a:r>
          </a:p>
        </c:rich>
      </c:tx>
      <c:layout/>
    </c:title>
    <c:plotArea>
      <c:layout>
        <c:manualLayout>
          <c:layoutTarget val="inner"/>
          <c:xMode val="edge"/>
          <c:yMode val="edge"/>
          <c:x val="7.4823091747262468E-2"/>
          <c:y val="0.16669829520521293"/>
          <c:w val="0.88369027977124659"/>
          <c:h val="0.70357866150012005"/>
        </c:manualLayout>
      </c:layout>
      <c:barChart>
        <c:barDir val="col"/>
        <c:grouping val="clustered"/>
        <c:ser>
          <c:idx val="0"/>
          <c:order val="0"/>
          <c:tx>
            <c:v>2013</c:v>
          </c:tx>
          <c:dLbls>
            <c:dLbl>
              <c:idx val="1"/>
              <c:layout>
                <c:manualLayout>
                  <c:x val="-1.3628620102214651E-2"/>
                  <c:y val="1.2618296529968442E-2"/>
                </c:manualLayout>
              </c:layout>
              <c:showVal val="1"/>
            </c:dLbl>
            <c:txPr>
              <a:bodyPr/>
              <a:lstStyle/>
              <a:p>
                <a:pPr>
                  <a:defRPr b="1">
                    <a:solidFill>
                      <a:srgbClr val="0070C0"/>
                    </a:solidFill>
                  </a:defRPr>
                </a:pPr>
                <a:endParaRPr lang="es-CO"/>
              </a:p>
            </c:txPr>
            <c:showVal val="1"/>
          </c:dLbls>
          <c:cat>
            <c:strRef>
              <c:f>Hoja1!$J$5:$K$5</c:f>
              <c:strCache>
                <c:ptCount val="2"/>
                <c:pt idx="0">
                  <c:v>Educación superior y Capacitación</c:v>
                </c:pt>
                <c:pt idx="1">
                  <c:v>Eficiencia de los mercados</c:v>
                </c:pt>
              </c:strCache>
            </c:strRef>
          </c:cat>
          <c:val>
            <c:numRef>
              <c:f>Hoja1!$J$6:$K$6</c:f>
              <c:numCache>
                <c:formatCode>General</c:formatCode>
                <c:ptCount val="2"/>
                <c:pt idx="0">
                  <c:v>2.8499999999999996</c:v>
                </c:pt>
                <c:pt idx="1">
                  <c:v>3.4899999999999998</c:v>
                </c:pt>
              </c:numCache>
            </c:numRef>
          </c:val>
        </c:ser>
        <c:ser>
          <c:idx val="1"/>
          <c:order val="1"/>
          <c:tx>
            <c:v>2014</c:v>
          </c:tx>
          <c:spPr>
            <a:solidFill>
              <a:schemeClr val="accent4"/>
            </a:solidFill>
          </c:spPr>
          <c:dLbls>
            <c:txPr>
              <a:bodyPr/>
              <a:lstStyle/>
              <a:p>
                <a:pPr>
                  <a:defRPr b="1">
                    <a:solidFill>
                      <a:schemeClr val="accent2">
                        <a:lumMod val="75000"/>
                      </a:schemeClr>
                    </a:solidFill>
                  </a:defRPr>
                </a:pPr>
                <a:endParaRPr lang="es-CO"/>
              </a:p>
            </c:txPr>
            <c:showVal val="1"/>
          </c:dLbls>
          <c:cat>
            <c:strRef>
              <c:f>Hoja1!$J$5:$K$5</c:f>
              <c:strCache>
                <c:ptCount val="2"/>
                <c:pt idx="0">
                  <c:v>Educación superior y Capacitación</c:v>
                </c:pt>
                <c:pt idx="1">
                  <c:v>Eficiencia de los mercados</c:v>
                </c:pt>
              </c:strCache>
            </c:strRef>
          </c:cat>
          <c:val>
            <c:numRef>
              <c:f>Hoja1!$J$7:$K$7</c:f>
              <c:numCache>
                <c:formatCode>General</c:formatCode>
                <c:ptCount val="2"/>
                <c:pt idx="0">
                  <c:v>2.9699999999999998</c:v>
                </c:pt>
                <c:pt idx="1">
                  <c:v>3.16</c:v>
                </c:pt>
              </c:numCache>
            </c:numRef>
          </c:val>
        </c:ser>
        <c:ser>
          <c:idx val="2"/>
          <c:order val="2"/>
          <c:tx>
            <c:v>2015</c:v>
          </c:tx>
          <c:spPr>
            <a:solidFill>
              <a:srgbClr val="33CC33"/>
            </a:solidFill>
          </c:spPr>
          <c:dLbls>
            <c:dLbl>
              <c:idx val="2"/>
              <c:layout>
                <c:manualLayout>
                  <c:x val="2.498580352072689E-2"/>
                  <c:y val="2.1030494216614092E-2"/>
                </c:manualLayout>
              </c:layout>
              <c:showVal val="1"/>
            </c:dLbl>
            <c:dLbl>
              <c:idx val="3"/>
              <c:layout>
                <c:manualLayout>
                  <c:x val="2.0442930153321999E-2"/>
                  <c:y val="1.6824395373291275E-2"/>
                </c:manualLayout>
              </c:layout>
              <c:showVal val="1"/>
            </c:dLbl>
            <c:dLbl>
              <c:idx val="4"/>
              <c:layout>
                <c:manualLayout>
                  <c:x val="2.0442930153321999E-2"/>
                  <c:y val="0"/>
                </c:manualLayout>
              </c:layout>
              <c:showVal val="1"/>
            </c:dLbl>
            <c:txPr>
              <a:bodyPr/>
              <a:lstStyle/>
              <a:p>
                <a:pPr>
                  <a:defRPr b="1">
                    <a:solidFill>
                      <a:schemeClr val="accent6">
                        <a:lumMod val="50000"/>
                      </a:schemeClr>
                    </a:solidFill>
                  </a:defRPr>
                </a:pPr>
                <a:endParaRPr lang="es-CO"/>
              </a:p>
            </c:txPr>
            <c:showVal val="1"/>
          </c:dLbls>
          <c:cat>
            <c:strRef>
              <c:f>Hoja1!$J$5:$K$5</c:f>
              <c:strCache>
                <c:ptCount val="2"/>
                <c:pt idx="0">
                  <c:v>Educación superior y Capacitación</c:v>
                </c:pt>
                <c:pt idx="1">
                  <c:v>Eficiencia de los mercados</c:v>
                </c:pt>
              </c:strCache>
            </c:strRef>
          </c:cat>
          <c:val>
            <c:numRef>
              <c:f>Hoja1!$J$8:$K$8</c:f>
              <c:numCache>
                <c:formatCode>General</c:formatCode>
                <c:ptCount val="2"/>
                <c:pt idx="0">
                  <c:v>3.3899999999999997</c:v>
                </c:pt>
                <c:pt idx="1">
                  <c:v>3.15</c:v>
                </c:pt>
              </c:numCache>
            </c:numRef>
          </c:val>
        </c:ser>
        <c:axId val="69884544"/>
        <c:axId val="69894528"/>
      </c:barChart>
      <c:catAx>
        <c:axId val="69884544"/>
        <c:scaling>
          <c:orientation val="minMax"/>
        </c:scaling>
        <c:axPos val="b"/>
        <c:majorTickMark val="none"/>
        <c:tickLblPos val="nextTo"/>
        <c:txPr>
          <a:bodyPr/>
          <a:lstStyle/>
          <a:p>
            <a:pPr>
              <a:defRPr sz="900" b="1"/>
            </a:pPr>
            <a:endParaRPr lang="es-CO"/>
          </a:p>
        </c:txPr>
        <c:crossAx val="69894528"/>
        <c:crosses val="autoZero"/>
        <c:auto val="1"/>
        <c:lblAlgn val="ctr"/>
        <c:lblOffset val="100"/>
      </c:catAx>
      <c:valAx>
        <c:axId val="69894528"/>
        <c:scaling>
          <c:orientation val="minMax"/>
        </c:scaling>
        <c:axPos val="l"/>
        <c:majorGridlines/>
        <c:numFmt formatCode="General" sourceLinked="1"/>
        <c:majorTickMark val="none"/>
        <c:tickLblPos val="nextTo"/>
        <c:crossAx val="69884544"/>
        <c:crosses val="autoZero"/>
        <c:crossBetween val="between"/>
      </c:valAx>
    </c:plotArea>
    <c:legend>
      <c:legendPos val="r"/>
      <c:layout>
        <c:manualLayout>
          <c:xMode val="edge"/>
          <c:yMode val="edge"/>
          <c:x val="0.706383899627538"/>
          <c:y val="5.8950959205809061E-2"/>
          <c:w val="0.26863029685173495"/>
          <c:h val="6.4137708338508195E-2"/>
        </c:manualLayout>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s-CO"/>
  <c:chart>
    <c:title>
      <c:tx>
        <c:rich>
          <a:bodyPr/>
          <a:lstStyle/>
          <a:p>
            <a:pPr>
              <a:defRPr sz="1800">
                <a:solidFill>
                  <a:srgbClr val="0070C0"/>
                </a:solidFill>
              </a:defRPr>
            </a:pPr>
            <a:r>
              <a:rPr lang="es-CO" sz="1800" dirty="0" smtClean="0">
                <a:solidFill>
                  <a:srgbClr val="0070C0"/>
                </a:solidFill>
              </a:rPr>
              <a:t>FACTOR. SOFISTICACIÓN</a:t>
            </a:r>
            <a:r>
              <a:rPr lang="es-CO" sz="1800" baseline="0" dirty="0" smtClean="0">
                <a:solidFill>
                  <a:srgbClr val="0070C0"/>
                </a:solidFill>
              </a:rPr>
              <a:t> </a:t>
            </a:r>
            <a:r>
              <a:rPr lang="es-CO" sz="1800" baseline="0" dirty="0">
                <a:solidFill>
                  <a:srgbClr val="0070C0"/>
                </a:solidFill>
              </a:rPr>
              <a:t>E INNOVACIÓN</a:t>
            </a:r>
            <a:endParaRPr lang="es-CO" sz="1800" dirty="0">
              <a:solidFill>
                <a:srgbClr val="0070C0"/>
              </a:solidFill>
            </a:endParaRPr>
          </a:p>
        </c:rich>
      </c:tx>
      <c:layout/>
    </c:title>
    <c:plotArea>
      <c:layout>
        <c:manualLayout>
          <c:layoutTarget val="inner"/>
          <c:xMode val="edge"/>
          <c:yMode val="edge"/>
          <c:x val="7.4823091747262496E-2"/>
          <c:y val="0.16669829520521293"/>
          <c:w val="0.90486745005332392"/>
          <c:h val="0.70357866150012005"/>
        </c:manualLayout>
      </c:layout>
      <c:barChart>
        <c:barDir val="col"/>
        <c:grouping val="clustered"/>
        <c:ser>
          <c:idx val="0"/>
          <c:order val="0"/>
          <c:tx>
            <c:v>2013</c:v>
          </c:tx>
          <c:dLbls>
            <c:dLbl>
              <c:idx val="1"/>
              <c:layout>
                <c:manualLayout>
                  <c:x val="-1.3628620102214651E-2"/>
                  <c:y val="1.2618296529968437E-2"/>
                </c:manualLayout>
              </c:layout>
              <c:showVal val="1"/>
            </c:dLbl>
            <c:txPr>
              <a:bodyPr/>
              <a:lstStyle/>
              <a:p>
                <a:pPr>
                  <a:defRPr sz="1400" b="1">
                    <a:solidFill>
                      <a:srgbClr val="0070C0"/>
                    </a:solidFill>
                  </a:defRPr>
                </a:pPr>
                <a:endParaRPr lang="es-CO"/>
              </a:p>
            </c:txPr>
            <c:showVal val="1"/>
          </c:dLbls>
          <c:cat>
            <c:strRef>
              <c:f>Hoja1!$M$5:$N$5</c:f>
              <c:strCache>
                <c:ptCount val="2"/>
                <c:pt idx="0">
                  <c:v>Sofisticación y diversificación</c:v>
                </c:pt>
                <c:pt idx="1">
                  <c:v>Innovación y dinamica empresarial</c:v>
                </c:pt>
              </c:strCache>
            </c:strRef>
          </c:cat>
          <c:val>
            <c:numRef>
              <c:f>Hoja1!$M$6:$N$6</c:f>
              <c:numCache>
                <c:formatCode>General</c:formatCode>
                <c:ptCount val="2"/>
                <c:pt idx="0">
                  <c:v>4.46</c:v>
                </c:pt>
                <c:pt idx="1">
                  <c:v>0.5</c:v>
                </c:pt>
              </c:numCache>
            </c:numRef>
          </c:val>
        </c:ser>
        <c:ser>
          <c:idx val="1"/>
          <c:order val="1"/>
          <c:tx>
            <c:v>2014</c:v>
          </c:tx>
          <c:spPr>
            <a:solidFill>
              <a:schemeClr val="accent4"/>
            </a:solidFill>
          </c:spPr>
          <c:dLbls>
            <c:txPr>
              <a:bodyPr/>
              <a:lstStyle/>
              <a:p>
                <a:pPr>
                  <a:defRPr sz="1400" b="1">
                    <a:solidFill>
                      <a:schemeClr val="accent2">
                        <a:lumMod val="75000"/>
                      </a:schemeClr>
                    </a:solidFill>
                  </a:defRPr>
                </a:pPr>
                <a:endParaRPr lang="es-CO"/>
              </a:p>
            </c:txPr>
            <c:showVal val="1"/>
          </c:dLbls>
          <c:cat>
            <c:strRef>
              <c:f>Hoja1!$M$5:$N$5</c:f>
              <c:strCache>
                <c:ptCount val="2"/>
                <c:pt idx="0">
                  <c:v>Sofisticación y diversificación</c:v>
                </c:pt>
                <c:pt idx="1">
                  <c:v>Innovación y dinamica empresarial</c:v>
                </c:pt>
              </c:strCache>
            </c:strRef>
          </c:cat>
          <c:val>
            <c:numRef>
              <c:f>Hoja1!$M$7:$N$7</c:f>
              <c:numCache>
                <c:formatCode>General</c:formatCode>
                <c:ptCount val="2"/>
                <c:pt idx="0">
                  <c:v>3.32</c:v>
                </c:pt>
                <c:pt idx="1">
                  <c:v>0.75000000000000011</c:v>
                </c:pt>
              </c:numCache>
            </c:numRef>
          </c:val>
        </c:ser>
        <c:ser>
          <c:idx val="2"/>
          <c:order val="2"/>
          <c:tx>
            <c:v>2015</c:v>
          </c:tx>
          <c:spPr>
            <a:solidFill>
              <a:srgbClr val="33CC33"/>
            </a:solidFill>
          </c:spPr>
          <c:dLbls>
            <c:dLbl>
              <c:idx val="2"/>
              <c:layout>
                <c:manualLayout>
                  <c:x val="2.4985803520726903E-2"/>
                  <c:y val="2.1030494216614092E-2"/>
                </c:manualLayout>
              </c:layout>
              <c:showVal val="1"/>
            </c:dLbl>
            <c:dLbl>
              <c:idx val="3"/>
              <c:layout>
                <c:manualLayout>
                  <c:x val="2.0442930153322002E-2"/>
                  <c:y val="1.6824395373291275E-2"/>
                </c:manualLayout>
              </c:layout>
              <c:showVal val="1"/>
            </c:dLbl>
            <c:dLbl>
              <c:idx val="4"/>
              <c:layout>
                <c:manualLayout>
                  <c:x val="2.0442930153322002E-2"/>
                  <c:y val="0"/>
                </c:manualLayout>
              </c:layout>
              <c:showVal val="1"/>
            </c:dLbl>
            <c:txPr>
              <a:bodyPr/>
              <a:lstStyle/>
              <a:p>
                <a:pPr>
                  <a:defRPr sz="1400" b="1">
                    <a:solidFill>
                      <a:schemeClr val="accent6">
                        <a:lumMod val="50000"/>
                      </a:schemeClr>
                    </a:solidFill>
                  </a:defRPr>
                </a:pPr>
                <a:endParaRPr lang="es-CO"/>
              </a:p>
            </c:txPr>
            <c:showVal val="1"/>
          </c:dLbls>
          <c:cat>
            <c:strRef>
              <c:f>Hoja1!$M$5:$N$5</c:f>
              <c:strCache>
                <c:ptCount val="2"/>
                <c:pt idx="0">
                  <c:v>Sofisticación y diversificación</c:v>
                </c:pt>
                <c:pt idx="1">
                  <c:v>Innovación y dinamica empresarial</c:v>
                </c:pt>
              </c:strCache>
            </c:strRef>
          </c:cat>
          <c:val>
            <c:numRef>
              <c:f>Hoja1!$M$8:$N$8</c:f>
              <c:numCache>
                <c:formatCode>General</c:formatCode>
                <c:ptCount val="2"/>
                <c:pt idx="0">
                  <c:v>4.72</c:v>
                </c:pt>
                <c:pt idx="1">
                  <c:v>0.6100000000000001</c:v>
                </c:pt>
              </c:numCache>
            </c:numRef>
          </c:val>
        </c:ser>
        <c:axId val="69995520"/>
        <c:axId val="70005504"/>
      </c:barChart>
      <c:catAx>
        <c:axId val="69995520"/>
        <c:scaling>
          <c:orientation val="minMax"/>
        </c:scaling>
        <c:axPos val="b"/>
        <c:majorTickMark val="none"/>
        <c:tickLblPos val="nextTo"/>
        <c:txPr>
          <a:bodyPr/>
          <a:lstStyle/>
          <a:p>
            <a:pPr>
              <a:defRPr sz="900" b="1"/>
            </a:pPr>
            <a:endParaRPr lang="es-CO"/>
          </a:p>
        </c:txPr>
        <c:crossAx val="70005504"/>
        <c:crosses val="autoZero"/>
        <c:auto val="1"/>
        <c:lblAlgn val="ctr"/>
        <c:lblOffset val="100"/>
      </c:catAx>
      <c:valAx>
        <c:axId val="70005504"/>
        <c:scaling>
          <c:orientation val="minMax"/>
        </c:scaling>
        <c:axPos val="l"/>
        <c:majorGridlines/>
        <c:numFmt formatCode="General" sourceLinked="1"/>
        <c:majorTickMark val="none"/>
        <c:tickLblPos val="nextTo"/>
        <c:crossAx val="69995520"/>
        <c:crosses val="autoZero"/>
        <c:crossBetween val="between"/>
      </c:valAx>
    </c:plotArea>
    <c:legend>
      <c:legendPos val="r"/>
      <c:layout>
        <c:manualLayout>
          <c:xMode val="edge"/>
          <c:yMode val="edge"/>
          <c:x val="0.706383899627538"/>
          <c:y val="5.8950959205809061E-2"/>
          <c:w val="0.26863029685173484"/>
          <c:h val="6.4137708338508223E-2"/>
        </c:manualLayout>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Tree>
    <p:extLst>
      <p:ext uri="{BB962C8B-B14F-4D97-AF65-F5344CB8AC3E}">
        <p14:creationId xmlns:p14="http://schemas.microsoft.com/office/powerpoint/2010/main" xmlns="" val="1402885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3708E146-2A40-427E-B0EF-64BC81C04B9A}" type="datetimeFigureOut">
              <a:rPr lang="es-CO" smtClean="0"/>
              <a:pPr/>
              <a:t>16/02/2016</a:t>
            </a:fld>
            <a:endParaRPr lang="es-CO"/>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s-CO"/>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C8F2474-FAA2-448B-9627-77E142270600}" type="slidenum">
              <a:rPr lang="es-CO" smtClean="0"/>
              <a:pPr/>
              <a:t>‹Nº›</a:t>
            </a:fld>
            <a:endParaRPr lang="es-CO"/>
          </a:p>
        </p:txBody>
      </p:sp>
    </p:spTree>
    <p:extLst>
      <p:ext uri="{BB962C8B-B14F-4D97-AF65-F5344CB8AC3E}">
        <p14:creationId xmlns:p14="http://schemas.microsoft.com/office/powerpoint/2010/main" xmlns="" val="2896122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3708E146-2A40-427E-B0EF-64BC81C04B9A}" type="datetimeFigureOut">
              <a:rPr lang="es-CO" smtClean="0"/>
              <a:pPr/>
              <a:t>16/02/2016</a:t>
            </a:fld>
            <a:endParaRPr lang="es-CO"/>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s-CO"/>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C8F2474-FAA2-448B-9627-77E142270600}" type="slidenum">
              <a:rPr lang="es-CO" smtClean="0"/>
              <a:pPr/>
              <a:t>‹Nº›</a:t>
            </a:fld>
            <a:endParaRPr lang="es-CO"/>
          </a:p>
        </p:txBody>
      </p:sp>
    </p:spTree>
    <p:extLst>
      <p:ext uri="{BB962C8B-B14F-4D97-AF65-F5344CB8AC3E}">
        <p14:creationId xmlns:p14="http://schemas.microsoft.com/office/powerpoint/2010/main" xmlns="" val="2840314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3708E146-2A40-427E-B0EF-64BC81C04B9A}" type="datetimeFigureOut">
              <a:rPr lang="es-CO" smtClean="0"/>
              <a:pPr/>
              <a:t>16/02/2016</a:t>
            </a:fld>
            <a:endParaRPr lang="es-CO"/>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s-CO"/>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C8F2474-FAA2-448B-9627-77E142270600}" type="slidenum">
              <a:rPr lang="es-CO" smtClean="0"/>
              <a:pPr/>
              <a:t>‹Nº›</a:t>
            </a:fld>
            <a:endParaRPr lang="es-CO"/>
          </a:p>
        </p:txBody>
      </p:sp>
    </p:spTree>
    <p:extLst>
      <p:ext uri="{BB962C8B-B14F-4D97-AF65-F5344CB8AC3E}">
        <p14:creationId xmlns:p14="http://schemas.microsoft.com/office/powerpoint/2010/main" xmlns="" val="3211864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3708E146-2A40-427E-B0EF-64BC81C04B9A}" type="datetimeFigureOut">
              <a:rPr lang="es-CO" smtClean="0"/>
              <a:pPr/>
              <a:t>16/02/2016</a:t>
            </a:fld>
            <a:endParaRPr lang="es-CO"/>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s-CO"/>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C8F2474-FAA2-448B-9627-77E142270600}" type="slidenum">
              <a:rPr lang="es-CO" smtClean="0"/>
              <a:pPr/>
              <a:t>‹Nº›</a:t>
            </a:fld>
            <a:endParaRPr lang="es-CO"/>
          </a:p>
        </p:txBody>
      </p:sp>
    </p:spTree>
    <p:extLst>
      <p:ext uri="{BB962C8B-B14F-4D97-AF65-F5344CB8AC3E}">
        <p14:creationId xmlns:p14="http://schemas.microsoft.com/office/powerpoint/2010/main" xmlns="" val="309688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3708E146-2A40-427E-B0EF-64BC81C04B9A}" type="datetimeFigureOut">
              <a:rPr lang="es-CO" smtClean="0"/>
              <a:pPr/>
              <a:t>16/02/2016</a:t>
            </a:fld>
            <a:endParaRPr lang="es-CO"/>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s-CO"/>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5C8F2474-FAA2-448B-9627-77E142270600}" type="slidenum">
              <a:rPr lang="es-CO" smtClean="0"/>
              <a:pPr/>
              <a:t>‹Nº›</a:t>
            </a:fld>
            <a:endParaRPr lang="es-CO"/>
          </a:p>
        </p:txBody>
      </p:sp>
    </p:spTree>
    <p:extLst>
      <p:ext uri="{BB962C8B-B14F-4D97-AF65-F5344CB8AC3E}">
        <p14:creationId xmlns:p14="http://schemas.microsoft.com/office/powerpoint/2010/main" xmlns="" val="449624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3708E146-2A40-427E-B0EF-64BC81C04B9A}" type="datetimeFigureOut">
              <a:rPr lang="es-CO" smtClean="0"/>
              <a:pPr/>
              <a:t>16/02/2016</a:t>
            </a:fld>
            <a:endParaRPr lang="es-CO"/>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s-CO"/>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5C8F2474-FAA2-448B-9627-77E142270600}" type="slidenum">
              <a:rPr lang="es-CO" smtClean="0"/>
              <a:pPr/>
              <a:t>‹Nº›</a:t>
            </a:fld>
            <a:endParaRPr lang="es-CO"/>
          </a:p>
        </p:txBody>
      </p:sp>
    </p:spTree>
    <p:extLst>
      <p:ext uri="{BB962C8B-B14F-4D97-AF65-F5344CB8AC3E}">
        <p14:creationId xmlns:p14="http://schemas.microsoft.com/office/powerpoint/2010/main" xmlns="" val="120260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3708E146-2A40-427E-B0EF-64BC81C04B9A}" type="datetimeFigureOut">
              <a:rPr lang="es-CO" smtClean="0"/>
              <a:pPr/>
              <a:t>16/02/2016</a:t>
            </a:fld>
            <a:endParaRPr lang="es-CO"/>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s-CO"/>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5C8F2474-FAA2-448B-9627-77E142270600}" type="slidenum">
              <a:rPr lang="es-CO" smtClean="0"/>
              <a:pPr/>
              <a:t>‹Nº›</a:t>
            </a:fld>
            <a:endParaRPr lang="es-CO"/>
          </a:p>
        </p:txBody>
      </p:sp>
    </p:spTree>
    <p:extLst>
      <p:ext uri="{BB962C8B-B14F-4D97-AF65-F5344CB8AC3E}">
        <p14:creationId xmlns:p14="http://schemas.microsoft.com/office/powerpoint/2010/main" xmlns="" val="2747679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3708E146-2A40-427E-B0EF-64BC81C04B9A}" type="datetimeFigureOut">
              <a:rPr lang="es-CO" smtClean="0"/>
              <a:pPr/>
              <a:t>16/02/2016</a:t>
            </a:fld>
            <a:endParaRPr lang="es-CO"/>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s-CO"/>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5C8F2474-FAA2-448B-9627-77E142270600}" type="slidenum">
              <a:rPr lang="es-CO" smtClean="0"/>
              <a:pPr/>
              <a:t>‹Nº›</a:t>
            </a:fld>
            <a:endParaRPr lang="es-CO"/>
          </a:p>
        </p:txBody>
      </p:sp>
    </p:spTree>
    <p:extLst>
      <p:ext uri="{BB962C8B-B14F-4D97-AF65-F5344CB8AC3E}">
        <p14:creationId xmlns:p14="http://schemas.microsoft.com/office/powerpoint/2010/main" xmlns="" val="1459648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3708E146-2A40-427E-B0EF-64BC81C04B9A}" type="datetimeFigureOut">
              <a:rPr lang="es-CO" smtClean="0"/>
              <a:pPr/>
              <a:t>16/02/2016</a:t>
            </a:fld>
            <a:endParaRPr lang="es-CO"/>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s-CO"/>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5C8F2474-FAA2-448B-9627-77E142270600}" type="slidenum">
              <a:rPr lang="es-CO" smtClean="0"/>
              <a:pPr/>
              <a:t>‹Nº›</a:t>
            </a:fld>
            <a:endParaRPr lang="es-CO"/>
          </a:p>
        </p:txBody>
      </p:sp>
    </p:spTree>
    <p:extLst>
      <p:ext uri="{BB962C8B-B14F-4D97-AF65-F5344CB8AC3E}">
        <p14:creationId xmlns:p14="http://schemas.microsoft.com/office/powerpoint/2010/main" xmlns="" val="3271887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3708E146-2A40-427E-B0EF-64BC81C04B9A}" type="datetimeFigureOut">
              <a:rPr lang="es-CO" smtClean="0"/>
              <a:pPr/>
              <a:t>16/02/2016</a:t>
            </a:fld>
            <a:endParaRPr lang="es-CO"/>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s-CO"/>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5C8F2474-FAA2-448B-9627-77E142270600}" type="slidenum">
              <a:rPr lang="es-CO" smtClean="0"/>
              <a:pPr/>
              <a:t>‹Nº›</a:t>
            </a:fld>
            <a:endParaRPr lang="es-CO"/>
          </a:p>
        </p:txBody>
      </p:sp>
    </p:spTree>
    <p:extLst>
      <p:ext uri="{BB962C8B-B14F-4D97-AF65-F5344CB8AC3E}">
        <p14:creationId xmlns:p14="http://schemas.microsoft.com/office/powerpoint/2010/main" xmlns="" val="325267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21897" y="3537203"/>
            <a:ext cx="7299015" cy="1325563"/>
          </a:xfrm>
          <a:prstGeom prst="rect">
            <a:avLst/>
          </a:prstGeom>
        </p:spPr>
        <p:txBody>
          <a:bodyPr vert="horz" lIns="91440" tIns="45720" rIns="91440" bIns="45720" rtlCol="0" anchor="ctr">
            <a:noAutofit/>
          </a:bodyPr>
          <a:lstStyle/>
          <a:p>
            <a:endParaRPr lang="en-US" dirty="0"/>
          </a:p>
        </p:txBody>
      </p:sp>
    </p:spTree>
    <p:extLst>
      <p:ext uri="{BB962C8B-B14F-4D97-AF65-F5344CB8AC3E}">
        <p14:creationId xmlns:p14="http://schemas.microsoft.com/office/powerpoint/2010/main" xmlns="" val="32272448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800" kern="1200" baseline="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43345" y="2923307"/>
            <a:ext cx="8167378" cy="1297405"/>
          </a:xfrm>
        </p:spPr>
        <p:txBody>
          <a:bodyPr/>
          <a:lstStyle/>
          <a:p>
            <a:r>
              <a:rPr lang="es-ES" sz="4000" b="1" dirty="0" smtClean="0">
                <a:solidFill>
                  <a:schemeClr val="tx1">
                    <a:lumMod val="65000"/>
                    <a:lumOff val="35000"/>
                  </a:schemeClr>
                </a:solidFill>
              </a:rPr>
              <a:t>ENCUENTRO TEMÁTICO</a:t>
            </a:r>
            <a:r>
              <a:rPr lang="es-ES" sz="4000" b="1" dirty="0" smtClean="0">
                <a:solidFill>
                  <a:schemeClr val="tx1">
                    <a:lumMod val="65000"/>
                    <a:lumOff val="35000"/>
                  </a:schemeClr>
                </a:solidFill>
              </a:rPr>
              <a:t/>
            </a:r>
            <a:br>
              <a:rPr lang="es-ES" sz="4000" b="1" dirty="0" smtClean="0">
                <a:solidFill>
                  <a:schemeClr val="tx1">
                    <a:lumMod val="65000"/>
                    <a:lumOff val="35000"/>
                  </a:schemeClr>
                </a:solidFill>
              </a:rPr>
            </a:br>
            <a:r>
              <a:rPr lang="es-ES" sz="4000" b="1" dirty="0" smtClean="0">
                <a:solidFill>
                  <a:schemeClr val="tx1">
                    <a:lumMod val="65000"/>
                    <a:lumOff val="35000"/>
                  </a:schemeClr>
                </a:solidFill>
              </a:rPr>
              <a:t/>
            </a:r>
            <a:br>
              <a:rPr lang="es-ES" sz="4000" b="1" dirty="0" smtClean="0">
                <a:solidFill>
                  <a:schemeClr val="tx1">
                    <a:lumMod val="65000"/>
                    <a:lumOff val="35000"/>
                  </a:schemeClr>
                </a:solidFill>
              </a:rPr>
            </a:br>
            <a:r>
              <a:rPr lang="es-ES" sz="4000" b="1" dirty="0" smtClean="0">
                <a:solidFill>
                  <a:schemeClr val="tx1">
                    <a:lumMod val="65000"/>
                    <a:lumOff val="35000"/>
                  </a:schemeClr>
                </a:solidFill>
              </a:rPr>
              <a:t>DESARROLLO ECONOMICO</a:t>
            </a:r>
            <a:endParaRPr lang="es-CO" sz="4000" b="1" dirty="0">
              <a:solidFill>
                <a:schemeClr val="tx1">
                  <a:lumMod val="65000"/>
                  <a:lumOff val="35000"/>
                </a:schemeClr>
              </a:solidFill>
            </a:endParaRPr>
          </a:p>
        </p:txBody>
      </p:sp>
    </p:spTree>
    <p:extLst>
      <p:ext uri="{BB962C8B-B14F-4D97-AF65-F5344CB8AC3E}">
        <p14:creationId xmlns:p14="http://schemas.microsoft.com/office/powerpoint/2010/main" xmlns="" val="633196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6470" y="1482409"/>
            <a:ext cx="8174182" cy="3810000"/>
          </a:xfrm>
        </p:spPr>
        <p:txBody>
          <a:bodyPr/>
          <a:lstStyle/>
          <a:p>
            <a:r>
              <a:rPr lang="es-ES_tradnl" b="1" dirty="0" smtClean="0">
                <a:solidFill>
                  <a:schemeClr val="accent5"/>
                </a:solidFill>
              </a:rPr>
              <a:t>Turismo</a:t>
            </a:r>
            <a:r>
              <a:rPr lang="es-ES_tradnl" dirty="0" smtClean="0"/>
              <a:t/>
            </a:r>
            <a:br>
              <a:rPr lang="es-ES_tradnl" dirty="0" smtClean="0"/>
            </a:br>
            <a:r>
              <a:rPr lang="es-ES_tradnl" dirty="0" smtClean="0"/>
              <a:t/>
            </a:r>
            <a:br>
              <a:rPr lang="es-ES_tradnl" dirty="0" smtClean="0"/>
            </a:br>
            <a:r>
              <a:rPr lang="es-ES_tradnl" sz="1600" dirty="0" smtClean="0"/>
              <a:t>“</a:t>
            </a:r>
            <a:r>
              <a:rPr lang="es-CO" sz="1600" dirty="0" smtClean="0"/>
              <a:t>Potenciar el sector del turismo como una de las cadenas productivas con mayor proyección por las inmensas ventajas comparativas de la región”.</a:t>
            </a:r>
            <a:br>
              <a:rPr lang="es-CO" sz="1600" dirty="0" smtClean="0"/>
            </a:br>
            <a:r>
              <a:rPr lang="es-CO" sz="1600" dirty="0" smtClean="0"/>
              <a:t/>
            </a:r>
            <a:br>
              <a:rPr lang="es-CO" sz="1600" dirty="0" smtClean="0"/>
            </a:br>
            <a:r>
              <a:rPr lang="es-CO" sz="1600" dirty="0" smtClean="0"/>
              <a:t/>
            </a:r>
            <a:br>
              <a:rPr lang="es-CO" sz="1600" dirty="0" smtClean="0"/>
            </a:br>
            <a:r>
              <a:rPr lang="es-ES_tradnl" b="1" dirty="0" smtClean="0">
                <a:solidFill>
                  <a:schemeClr val="accent5"/>
                </a:solidFill>
              </a:rPr>
              <a:t>Minería </a:t>
            </a:r>
            <a:r>
              <a:rPr lang="es-ES_tradnl" dirty="0" smtClean="0"/>
              <a:t/>
            </a:r>
            <a:br>
              <a:rPr lang="es-ES_tradnl" dirty="0" smtClean="0"/>
            </a:br>
            <a:r>
              <a:rPr lang="es-ES_tradnl" dirty="0" smtClean="0"/>
              <a:t/>
            </a:r>
            <a:br>
              <a:rPr lang="es-ES_tradnl" dirty="0" smtClean="0"/>
            </a:br>
            <a:r>
              <a:rPr lang="es-ES_tradnl" sz="1600" dirty="0" smtClean="0"/>
              <a:t>“</a:t>
            </a:r>
            <a:r>
              <a:rPr lang="es-CO" sz="1600" dirty="0" smtClean="0"/>
              <a:t>Apoyar la minería artesanal legal por encima de los intereses de la gran minería extrajera,  que no solo causa desequilibrios ambientales, sino que genera pobreza y exclusión social.  El Departamento de Nariño contará con una pequeña minería legal, sostenible ambientalmente y capaz de proveer los elementos para garantizar un nivel de vida digno a la comunidad de las regiones mineras”. </a:t>
            </a:r>
            <a:endParaRPr lang="es-CO" dirty="0"/>
          </a:p>
        </p:txBody>
      </p:sp>
      <p:sp>
        <p:nvSpPr>
          <p:cNvPr id="4" name="3 Rectángulo"/>
          <p:cNvSpPr/>
          <p:nvPr/>
        </p:nvSpPr>
        <p:spPr>
          <a:xfrm>
            <a:off x="5650358" y="2953389"/>
            <a:ext cx="3000885" cy="307777"/>
          </a:xfrm>
          <a:prstGeom prst="rect">
            <a:avLst/>
          </a:prstGeom>
        </p:spPr>
        <p:txBody>
          <a:bodyPr wrap="none">
            <a:spAutoFit/>
          </a:bodyPr>
          <a:lstStyle/>
          <a:p>
            <a:pPr algn="r"/>
            <a:r>
              <a:rPr lang="es-CO" sz="1400" dirty="0" smtClean="0"/>
              <a:t>Programa de Gobierno Camilo Romero</a:t>
            </a:r>
          </a:p>
        </p:txBody>
      </p:sp>
      <p:sp>
        <p:nvSpPr>
          <p:cNvPr id="5" name="4 Rectángulo"/>
          <p:cNvSpPr/>
          <p:nvPr/>
        </p:nvSpPr>
        <p:spPr>
          <a:xfrm>
            <a:off x="5636504" y="5225535"/>
            <a:ext cx="3000885" cy="307777"/>
          </a:xfrm>
          <a:prstGeom prst="rect">
            <a:avLst/>
          </a:prstGeom>
        </p:spPr>
        <p:txBody>
          <a:bodyPr wrap="none">
            <a:spAutoFit/>
          </a:bodyPr>
          <a:lstStyle/>
          <a:p>
            <a:pPr algn="r"/>
            <a:r>
              <a:rPr lang="es-CO" sz="1400" dirty="0" smtClean="0"/>
              <a:t>Programa de Gobierno Camilo Romero</a:t>
            </a:r>
          </a:p>
        </p:txBody>
      </p:sp>
    </p:spTree>
    <p:extLst>
      <p:ext uri="{BB962C8B-B14F-4D97-AF65-F5344CB8AC3E}">
        <p14:creationId xmlns:p14="http://schemas.microsoft.com/office/powerpoint/2010/main" xmlns="" val="1317997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5745" y="1579411"/>
            <a:ext cx="7938655" cy="3463637"/>
          </a:xfrm>
        </p:spPr>
        <p:txBody>
          <a:bodyPr/>
          <a:lstStyle/>
          <a:p>
            <a:r>
              <a:rPr lang="es-ES_tradnl" b="1" dirty="0" smtClean="0">
                <a:solidFill>
                  <a:schemeClr val="accent5"/>
                </a:solidFill>
              </a:rPr>
              <a:t>Comercio</a:t>
            </a:r>
            <a:br>
              <a:rPr lang="es-ES_tradnl" b="1" dirty="0" smtClean="0">
                <a:solidFill>
                  <a:schemeClr val="accent5"/>
                </a:solidFill>
              </a:rPr>
            </a:br>
            <a:r>
              <a:rPr lang="es-ES_tradnl" dirty="0" smtClean="0"/>
              <a:t/>
            </a:r>
            <a:br>
              <a:rPr lang="es-ES_tradnl" dirty="0" smtClean="0"/>
            </a:br>
            <a:r>
              <a:rPr lang="es-CO" sz="1600" dirty="0" smtClean="0"/>
              <a:t>Formular colectivamente una estrategia integral que permita potenciar las cadenas y alianzas comerciales y que forme a nuestra gente para el fortalecimiento de procesos de intercambio de bienes y servicios.</a:t>
            </a:r>
            <a:r>
              <a:rPr lang="es-ES_tradnl" dirty="0" smtClean="0"/>
              <a:t/>
            </a:r>
            <a:br>
              <a:rPr lang="es-ES_tradnl" dirty="0" smtClean="0"/>
            </a:br>
            <a:r>
              <a:rPr lang="es-ES_tradnl" dirty="0" smtClean="0"/>
              <a:t/>
            </a:r>
            <a:br>
              <a:rPr lang="es-ES_tradnl" dirty="0" smtClean="0"/>
            </a:br>
            <a:r>
              <a:rPr lang="es-ES_tradnl" b="1" dirty="0" smtClean="0">
                <a:solidFill>
                  <a:schemeClr val="accent5"/>
                </a:solidFill>
              </a:rPr>
              <a:t>Emprendimiento</a:t>
            </a:r>
            <a:br>
              <a:rPr lang="es-ES_tradnl" b="1" dirty="0" smtClean="0">
                <a:solidFill>
                  <a:schemeClr val="accent5"/>
                </a:solidFill>
              </a:rPr>
            </a:br>
            <a:r>
              <a:rPr lang="es-ES_tradnl" dirty="0" smtClean="0"/>
              <a:t/>
            </a:r>
            <a:br>
              <a:rPr lang="es-ES_tradnl" dirty="0" smtClean="0"/>
            </a:br>
            <a:r>
              <a:rPr lang="es-CO" sz="1600" dirty="0" smtClean="0"/>
              <a:t>Impulsar el tejido empresarial de nuestra región y ayudar a que los emprendedores nariñenses transformen sus ideas en acciones de progreso ejecutadas en el departamento.</a:t>
            </a:r>
            <a:endParaRPr lang="es-CO" dirty="0"/>
          </a:p>
        </p:txBody>
      </p:sp>
      <p:sp>
        <p:nvSpPr>
          <p:cNvPr id="3" name="2 Rectángulo"/>
          <p:cNvSpPr/>
          <p:nvPr/>
        </p:nvSpPr>
        <p:spPr>
          <a:xfrm>
            <a:off x="5594940" y="3161201"/>
            <a:ext cx="3000885" cy="307777"/>
          </a:xfrm>
          <a:prstGeom prst="rect">
            <a:avLst/>
          </a:prstGeom>
        </p:spPr>
        <p:txBody>
          <a:bodyPr wrap="none">
            <a:spAutoFit/>
          </a:bodyPr>
          <a:lstStyle/>
          <a:p>
            <a:pPr algn="r"/>
            <a:r>
              <a:rPr lang="es-CO" sz="1400" dirty="0" smtClean="0"/>
              <a:t>Programa de Gobierno Camilo Romero</a:t>
            </a:r>
          </a:p>
        </p:txBody>
      </p:sp>
      <p:sp>
        <p:nvSpPr>
          <p:cNvPr id="4" name="3 Rectángulo"/>
          <p:cNvSpPr/>
          <p:nvPr/>
        </p:nvSpPr>
        <p:spPr>
          <a:xfrm>
            <a:off x="5525669" y="5142405"/>
            <a:ext cx="3000885" cy="307777"/>
          </a:xfrm>
          <a:prstGeom prst="rect">
            <a:avLst/>
          </a:prstGeom>
        </p:spPr>
        <p:txBody>
          <a:bodyPr wrap="none">
            <a:spAutoFit/>
          </a:bodyPr>
          <a:lstStyle/>
          <a:p>
            <a:pPr algn="r"/>
            <a:r>
              <a:rPr lang="es-CO" sz="1400" dirty="0" smtClean="0"/>
              <a:t>Programa de Gobierno Camilo Romero</a:t>
            </a:r>
          </a:p>
        </p:txBody>
      </p:sp>
    </p:spTree>
    <p:extLst>
      <p:ext uri="{BB962C8B-B14F-4D97-AF65-F5344CB8AC3E}">
        <p14:creationId xmlns:p14="http://schemas.microsoft.com/office/powerpoint/2010/main" xmlns="" val="13179972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00517" y="2703723"/>
            <a:ext cx="7299015" cy="1325563"/>
          </a:xfrm>
        </p:spPr>
        <p:txBody>
          <a:bodyPr/>
          <a:lstStyle/>
          <a:p>
            <a:pPr algn="ctr"/>
            <a:r>
              <a:rPr lang="es-ES_tradnl" sz="9600" dirty="0" smtClean="0">
                <a:solidFill>
                  <a:schemeClr val="tx1">
                    <a:lumMod val="75000"/>
                    <a:lumOff val="25000"/>
                  </a:schemeClr>
                </a:solidFill>
              </a:rPr>
              <a:t>Gracias</a:t>
            </a:r>
            <a:endParaRPr lang="es-CO" sz="9600" dirty="0">
              <a:solidFill>
                <a:schemeClr val="tx1">
                  <a:lumMod val="75000"/>
                  <a:lumOff val="25000"/>
                </a:schemeClr>
              </a:solidFill>
            </a:endParaRPr>
          </a:p>
        </p:txBody>
      </p:sp>
    </p:spTree>
    <p:extLst>
      <p:ext uri="{BB962C8B-B14F-4D97-AF65-F5344CB8AC3E}">
        <p14:creationId xmlns:p14="http://schemas.microsoft.com/office/powerpoint/2010/main" xmlns="" val="54705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813064" y="1930582"/>
            <a:ext cx="7342909" cy="3231654"/>
          </a:xfrm>
          <a:prstGeom prst="rect">
            <a:avLst/>
          </a:prstGeom>
        </p:spPr>
        <p:txBody>
          <a:bodyPr wrap="square">
            <a:spAutoFit/>
          </a:bodyPr>
          <a:lstStyle/>
          <a:p>
            <a:pPr algn="just"/>
            <a:r>
              <a:rPr lang="es-CO" sz="2800" dirty="0" smtClean="0"/>
              <a:t>Debemos avanzar mucho más en el propósito de integrar geográfica, cultural, social y políticamente la Sierra, la Costa y el piedemonte de nuestro departamento, como condición insustituible para el cierre de brechas y el desarrollo integral de Nariño. </a:t>
            </a:r>
          </a:p>
          <a:p>
            <a:pPr algn="just"/>
            <a:endParaRPr lang="es-CO" dirty="0" smtClean="0"/>
          </a:p>
          <a:p>
            <a:pPr algn="r"/>
            <a:r>
              <a:rPr lang="es-CO" dirty="0" smtClean="0"/>
              <a:t>Programa de Gobierno Camilo Romero</a:t>
            </a:r>
          </a:p>
        </p:txBody>
      </p:sp>
    </p:spTree>
    <p:extLst>
      <p:ext uri="{BB962C8B-B14F-4D97-AF65-F5344CB8AC3E}">
        <p14:creationId xmlns:p14="http://schemas.microsoft.com/office/powerpoint/2010/main" xmlns="" val="633196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5915891" y="3608750"/>
            <a:ext cx="3048000" cy="815608"/>
          </a:xfrm>
          <a:prstGeom prst="rect">
            <a:avLst/>
          </a:prstGeom>
          <a:noFill/>
        </p:spPr>
        <p:txBody>
          <a:bodyPr wrap="square" rtlCol="0">
            <a:spAutoFit/>
          </a:bodyPr>
          <a:lstStyle/>
          <a:p>
            <a:pPr algn="ctr"/>
            <a:r>
              <a:rPr lang="es-ES_tradnl" b="1" dirty="0" smtClean="0"/>
              <a:t>PIB DEPARTAMENTAL: </a:t>
            </a:r>
            <a:r>
              <a:rPr lang="es-ES_tradnl" dirty="0" smtClean="0"/>
              <a:t>7.490</a:t>
            </a:r>
          </a:p>
          <a:p>
            <a:pPr algn="ctr"/>
            <a:r>
              <a:rPr lang="es-ES_tradnl" sz="1100" dirty="0" smtClean="0"/>
              <a:t>(MM Pesos Constantes 2005)</a:t>
            </a:r>
            <a:endParaRPr lang="es-ES_tradnl" dirty="0" smtClean="0"/>
          </a:p>
          <a:p>
            <a:pPr algn="ctr"/>
            <a:endParaRPr lang="es-CO" dirty="0"/>
          </a:p>
        </p:txBody>
      </p:sp>
      <p:graphicFrame>
        <p:nvGraphicFramePr>
          <p:cNvPr id="6" name="1 Gráfico"/>
          <p:cNvGraphicFramePr/>
          <p:nvPr/>
        </p:nvGraphicFramePr>
        <p:xfrm>
          <a:off x="180109" y="1627475"/>
          <a:ext cx="6303818" cy="3914343"/>
        </p:xfrm>
        <a:graphic>
          <a:graphicData uri="http://schemas.openxmlformats.org/drawingml/2006/chart">
            <c:chart xmlns:c="http://schemas.openxmlformats.org/drawingml/2006/chart" xmlns:r="http://schemas.openxmlformats.org/officeDocument/2006/relationships" r:id="rId2"/>
          </a:graphicData>
        </a:graphic>
      </p:graphicFrame>
      <p:sp>
        <p:nvSpPr>
          <p:cNvPr id="9" name="CuadroTexto 6"/>
          <p:cNvSpPr txBox="1"/>
          <p:nvPr/>
        </p:nvSpPr>
        <p:spPr>
          <a:xfrm>
            <a:off x="261643" y="907112"/>
            <a:ext cx="6069884" cy="523220"/>
          </a:xfrm>
          <a:prstGeom prst="rect">
            <a:avLst/>
          </a:prstGeom>
          <a:noFill/>
        </p:spPr>
        <p:txBody>
          <a:bodyPr wrap="square" rtlCol="0">
            <a:spAutoFit/>
          </a:bodyPr>
          <a:lstStyle/>
          <a:p>
            <a:pPr algn="ctr"/>
            <a:r>
              <a:rPr lang="es-ES_tradnl" sz="2800" b="1" dirty="0" smtClean="0">
                <a:solidFill>
                  <a:schemeClr val="accent5"/>
                </a:solidFill>
              </a:rPr>
              <a:t>PIB DEPARTAMENTAL Y PERCAPITA</a:t>
            </a:r>
            <a:endParaRPr lang="es-CO" sz="2800" b="1" dirty="0">
              <a:solidFill>
                <a:schemeClr val="accent5"/>
              </a:solidFill>
            </a:endParaRPr>
          </a:p>
        </p:txBody>
      </p:sp>
      <p:sp>
        <p:nvSpPr>
          <p:cNvPr id="11" name="CuadroTexto 6"/>
          <p:cNvSpPr txBox="1"/>
          <p:nvPr/>
        </p:nvSpPr>
        <p:spPr>
          <a:xfrm>
            <a:off x="5777346" y="4633989"/>
            <a:ext cx="3048000" cy="646331"/>
          </a:xfrm>
          <a:prstGeom prst="rect">
            <a:avLst/>
          </a:prstGeom>
          <a:noFill/>
        </p:spPr>
        <p:txBody>
          <a:bodyPr wrap="square" rtlCol="0">
            <a:spAutoFit/>
          </a:bodyPr>
          <a:lstStyle/>
          <a:p>
            <a:pPr algn="ctr"/>
            <a:r>
              <a:rPr lang="es-ES_tradnl" b="1" dirty="0" smtClean="0"/>
              <a:t>PIB per cápita: </a:t>
            </a:r>
          </a:p>
          <a:p>
            <a:pPr algn="ctr"/>
            <a:r>
              <a:rPr lang="es-ES_tradnl" dirty="0" smtClean="0"/>
              <a:t>$ 6.312.794</a:t>
            </a:r>
            <a:endParaRPr lang="es-CO" dirty="0"/>
          </a:p>
        </p:txBody>
      </p:sp>
    </p:spTree>
    <p:extLst>
      <p:ext uri="{BB962C8B-B14F-4D97-AF65-F5344CB8AC3E}">
        <p14:creationId xmlns:p14="http://schemas.microsoft.com/office/powerpoint/2010/main" xmlns="" val="3370212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5066" y="1383370"/>
            <a:ext cx="3293079" cy="417720"/>
          </a:xfrm>
        </p:spPr>
        <p:txBody>
          <a:bodyPr/>
          <a:lstStyle/>
          <a:p>
            <a:r>
              <a:rPr lang="es-ES_tradnl" b="1" dirty="0" smtClean="0">
                <a:solidFill>
                  <a:srgbClr val="0070C0"/>
                </a:solidFill>
              </a:rPr>
              <a:t>CALIDAD DE VIDA</a:t>
            </a:r>
            <a:endParaRPr lang="es-CO" b="1" dirty="0">
              <a:solidFill>
                <a:srgbClr val="0070C0"/>
              </a:solidFill>
            </a:endParaRPr>
          </a:p>
        </p:txBody>
      </p:sp>
      <p:pic>
        <p:nvPicPr>
          <p:cNvPr id="5122" name="Picture 2" descr="http://www.elespectador.com/files/imagecache/560_width_display/imported/pobreza_19_0.jpg"/>
          <p:cNvPicPr>
            <a:picLocks noChangeAspect="1" noChangeArrowheads="1"/>
          </p:cNvPicPr>
          <p:nvPr/>
        </p:nvPicPr>
        <p:blipFill>
          <a:blip r:embed="rId2"/>
          <a:srcRect/>
          <a:stretch>
            <a:fillRect/>
          </a:stretch>
        </p:blipFill>
        <p:spPr bwMode="auto">
          <a:xfrm>
            <a:off x="4973781" y="2050475"/>
            <a:ext cx="3768437" cy="2929526"/>
          </a:xfrm>
          <a:prstGeom prst="rect">
            <a:avLst/>
          </a:prstGeom>
          <a:noFill/>
        </p:spPr>
      </p:pic>
      <p:graphicFrame>
        <p:nvGraphicFramePr>
          <p:cNvPr id="9" name="2 Gráfico"/>
          <p:cNvGraphicFramePr/>
          <p:nvPr/>
        </p:nvGraphicFramePr>
        <p:xfrm>
          <a:off x="193963" y="2008909"/>
          <a:ext cx="4572000" cy="32142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862963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Según un estudio, la desigualdad de la riqueza en Estados Unidos no está tan fuera de control como dicen muchos expertos liberales de izquierda. (Ludwig von Mises Institute)"/>
          <p:cNvPicPr>
            <a:picLocks noChangeAspect="1" noChangeArrowheads="1"/>
          </p:cNvPicPr>
          <p:nvPr/>
        </p:nvPicPr>
        <p:blipFill>
          <a:blip r:embed="rId2"/>
          <a:srcRect/>
          <a:stretch>
            <a:fillRect/>
          </a:stretch>
        </p:blipFill>
        <p:spPr bwMode="auto">
          <a:xfrm>
            <a:off x="4641272" y="2934983"/>
            <a:ext cx="4150879" cy="2771358"/>
          </a:xfrm>
          <a:prstGeom prst="rect">
            <a:avLst/>
          </a:prstGeom>
          <a:noFill/>
        </p:spPr>
      </p:pic>
      <p:pic>
        <p:nvPicPr>
          <p:cNvPr id="4100" name="Picture 4"/>
          <p:cNvPicPr>
            <a:picLocks noChangeAspect="1" noChangeArrowheads="1"/>
          </p:cNvPicPr>
          <p:nvPr/>
        </p:nvPicPr>
        <p:blipFill>
          <a:blip r:embed="rId3"/>
          <a:srcRect/>
          <a:stretch>
            <a:fillRect/>
          </a:stretch>
        </p:blipFill>
        <p:spPr bwMode="auto">
          <a:xfrm>
            <a:off x="172933" y="1537855"/>
            <a:ext cx="5036375" cy="3338946"/>
          </a:xfrm>
          <a:prstGeom prst="rect">
            <a:avLst/>
          </a:prstGeom>
          <a:noFill/>
          <a:ln w="9525">
            <a:noFill/>
            <a:miter lim="800000"/>
            <a:headEnd/>
            <a:tailEnd/>
          </a:ln>
          <a:effectLst/>
        </p:spPr>
      </p:pic>
    </p:spTree>
    <p:extLst>
      <p:ext uri="{BB962C8B-B14F-4D97-AF65-F5344CB8AC3E}">
        <p14:creationId xmlns:p14="http://schemas.microsoft.com/office/powerpoint/2010/main" xmlns="" val="3967386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1 Gráfico"/>
          <p:cNvGraphicFramePr/>
          <p:nvPr/>
        </p:nvGraphicFramePr>
        <p:xfrm>
          <a:off x="334673" y="1510145"/>
          <a:ext cx="4749946" cy="3505201"/>
        </p:xfrm>
        <a:graphic>
          <a:graphicData uri="http://schemas.openxmlformats.org/drawingml/2006/chart">
            <c:chart xmlns:c="http://schemas.openxmlformats.org/drawingml/2006/chart" xmlns:r="http://schemas.openxmlformats.org/officeDocument/2006/relationships" r:id="rId2"/>
          </a:graphicData>
        </a:graphic>
      </p:graphicFrame>
      <p:pic>
        <p:nvPicPr>
          <p:cNvPr id="8194" name="Picture 2" descr="http://2.bp.blogspot.com/-WUjmPIMQKYk/Uad0MyK_YEI/AAAAAAAAAAs/sd_KowyigSs/s1600/desempleo%5B1%5D.jpg"/>
          <p:cNvPicPr>
            <a:picLocks noChangeAspect="1" noChangeArrowheads="1"/>
          </p:cNvPicPr>
          <p:nvPr/>
        </p:nvPicPr>
        <p:blipFill>
          <a:blip r:embed="rId3"/>
          <a:srcRect/>
          <a:stretch>
            <a:fillRect/>
          </a:stretch>
        </p:blipFill>
        <p:spPr bwMode="auto">
          <a:xfrm>
            <a:off x="5070764" y="1787236"/>
            <a:ext cx="3782291" cy="2923309"/>
          </a:xfrm>
          <a:prstGeom prst="rect">
            <a:avLst/>
          </a:prstGeom>
          <a:noFill/>
        </p:spPr>
      </p:pic>
    </p:spTree>
    <p:extLst>
      <p:ext uri="{BB962C8B-B14F-4D97-AF65-F5344CB8AC3E}">
        <p14:creationId xmlns:p14="http://schemas.microsoft.com/office/powerpoint/2010/main" xmlns="" val="2673661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54454" y="981097"/>
            <a:ext cx="5189692" cy="459774"/>
          </a:xfrm>
        </p:spPr>
        <p:txBody>
          <a:bodyPr/>
          <a:lstStyle/>
          <a:p>
            <a:pPr algn="ctr"/>
            <a:r>
              <a:rPr lang="es-ES_tradnl" b="1" dirty="0" smtClean="0">
                <a:solidFill>
                  <a:schemeClr val="accent4"/>
                </a:solidFill>
              </a:rPr>
              <a:t>INDICE DE COMPETITIVIDAD</a:t>
            </a:r>
            <a:endParaRPr lang="es-CO" b="1" dirty="0">
              <a:solidFill>
                <a:schemeClr val="accent4"/>
              </a:solidFill>
            </a:endParaRPr>
          </a:p>
        </p:txBody>
      </p:sp>
      <p:graphicFrame>
        <p:nvGraphicFramePr>
          <p:cNvPr id="6" name="6 Gráfico"/>
          <p:cNvGraphicFramePr/>
          <p:nvPr/>
        </p:nvGraphicFramePr>
        <p:xfrm>
          <a:off x="304799" y="1919287"/>
          <a:ext cx="8562109" cy="38857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317997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7 Gráfico"/>
          <p:cNvGraphicFramePr/>
          <p:nvPr/>
        </p:nvGraphicFramePr>
        <p:xfrm>
          <a:off x="401782" y="1676400"/>
          <a:ext cx="8354291" cy="41840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317997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8 Gráfico"/>
          <p:cNvGraphicFramePr/>
          <p:nvPr/>
        </p:nvGraphicFramePr>
        <p:xfrm>
          <a:off x="374073" y="1371600"/>
          <a:ext cx="8395854" cy="46966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317997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538</TotalTime>
  <Words>146</Words>
  <Application>Microsoft Office PowerPoint</Application>
  <PresentationFormat>Presentación en pantalla (4:3)</PresentationFormat>
  <Paragraphs>41</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ENCUENTRO TEMÁTICO  DESARROLLO ECONOMICO</vt:lpstr>
      <vt:lpstr>Diapositiva 2</vt:lpstr>
      <vt:lpstr>Diapositiva 3</vt:lpstr>
      <vt:lpstr>CALIDAD DE VIDA</vt:lpstr>
      <vt:lpstr>Diapositiva 5</vt:lpstr>
      <vt:lpstr>Diapositiva 6</vt:lpstr>
      <vt:lpstr>INDICE DE COMPETITIVIDAD</vt:lpstr>
      <vt:lpstr>Diapositiva 8</vt:lpstr>
      <vt:lpstr>Diapositiva 9</vt:lpstr>
      <vt:lpstr>Turismo  “Potenciar el sector del turismo como una de las cadenas productivas con mayor proyección por las inmensas ventajas comparativas de la región”.   Minería   “Apoyar la minería artesanal legal por encima de los intereses de la gran minería extrajera,  que no solo causa desequilibrios ambientales, sino que genera pobreza y exclusión social.  El Departamento de Nariño contará con una pequeña minería legal, sostenible ambientalmente y capaz de proveer los elementos para garantizar un nivel de vida digno a la comunidad de las regiones mineras”. </vt:lpstr>
      <vt:lpstr>Comercio  Formular colectivamente una estrategia integral que permita potenciar las cadenas y alianzas comerciales y que forme a nuestra gente para el fortalecimiento de procesos de intercambio de bienes y servicios.  Emprendimiento  Impulsar el tejido empresarial de nuestra región y ayudar a que los emprendedores nariñenses transformen sus ideas en acciones de progreso ejecutadas en el departamento.</vt:lpstr>
      <vt:lpstr>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Mafe</dc:creator>
  <cp:lastModifiedBy>P6055</cp:lastModifiedBy>
  <cp:revision>47</cp:revision>
  <dcterms:created xsi:type="dcterms:W3CDTF">2016-01-26T14:13:59Z</dcterms:created>
  <dcterms:modified xsi:type="dcterms:W3CDTF">2016-02-16T19:11:57Z</dcterms:modified>
</cp:coreProperties>
</file>