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3" r:id="rId3"/>
    <p:sldId id="268" r:id="rId4"/>
    <p:sldId id="279" r:id="rId5"/>
    <p:sldId id="282" r:id="rId6"/>
    <p:sldId id="270" r:id="rId7"/>
    <p:sldId id="271" r:id="rId8"/>
    <p:sldId id="285" r:id="rId9"/>
    <p:sldId id="275" r:id="rId10"/>
    <p:sldId id="286" r:id="rId11"/>
    <p:sldId id="277" r:id="rId12"/>
    <p:sldId id="290" r:id="rId13"/>
    <p:sldId id="291" r:id="rId14"/>
    <p:sldId id="294" r:id="rId15"/>
    <p:sldId id="278" r:id="rId16"/>
    <p:sldId id="287" r:id="rId17"/>
    <p:sldId id="288" r:id="rId18"/>
    <p:sldId id="289" r:id="rId19"/>
    <p:sldId id="262" r:id="rId20"/>
  </p:sldIdLst>
  <p:sldSz cx="9144000" cy="6858000" type="screen4x3"/>
  <p:notesSz cx="6858000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5" autoAdjust="0"/>
    <p:restoredTop sz="94660"/>
  </p:normalViewPr>
  <p:slideViewPr>
    <p:cSldViewPr snapToGrid="0">
      <p:cViewPr>
        <p:scale>
          <a:sx n="60" d="100"/>
          <a:sy n="60" d="100"/>
        </p:scale>
        <p:origin x="240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1288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74E32A8-546C-410A-AE8F-F129A9B5E393}" type="datetimeFigureOut">
              <a:rPr lang="es-CO"/>
              <a:pPr>
                <a:defRPr/>
              </a:pPr>
              <a:t>15/02/2016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F15F670-10BC-4916-A218-D89ADEEE313F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xmlns="" val="3136038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EEB25D4-2D00-40C2-BFE5-599700AE18A8}" type="datetimeFigureOut">
              <a:rPr lang="es-CO"/>
              <a:pPr>
                <a:defRPr/>
              </a:pPr>
              <a:t>15/02/2016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A63CEC2-7E1C-4964-9815-47C39FF4EF50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xmlns="" val="362511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9DCAA08-1AAE-4C56-B011-A9911A333F7E}" type="datetimeFigureOut">
              <a:rPr lang="es-CO"/>
              <a:pPr>
                <a:defRPr/>
              </a:pPr>
              <a:t>15/02/2016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D92608A-B80F-46DF-9375-9CBD6BC65A6D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xmlns="" val="3634134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ECE7998-997E-4E64-ADAA-88B7FB3BF66C}" type="datetimeFigureOut">
              <a:rPr lang="es-CO"/>
              <a:pPr>
                <a:defRPr/>
              </a:pPr>
              <a:t>15/02/2016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5C5B648-1473-41FF-BA7A-A886C258C2ED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xmlns="" val="90544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F6B3331-4B18-44FF-9701-E61DB77A3319}" type="datetimeFigureOut">
              <a:rPr lang="es-CO"/>
              <a:pPr>
                <a:defRPr/>
              </a:pPr>
              <a:t>15/02/2016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031C59E-7FAF-4F51-AF28-F51A67ED7CDD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xmlns="" val="427146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34C1388-CE16-425A-BB3D-C08DEF5CE3ED}" type="datetimeFigureOut">
              <a:rPr lang="es-CO"/>
              <a:pPr>
                <a:defRPr/>
              </a:pPr>
              <a:t>15/02/2016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2832653-6725-4795-85AF-DE3C95ED9F70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xmlns="" val="3060603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C0C517-BFDA-4F5D-AF14-0F7D31455420}" type="datetimeFigureOut">
              <a:rPr lang="es-CO"/>
              <a:pPr>
                <a:defRPr/>
              </a:pPr>
              <a:t>15/02/2016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E280515-AF74-4079-B61F-87C236ED6EF2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xmlns="" val="347109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05D4001-881A-451B-A0B9-539B24AEC9B1}" type="datetimeFigureOut">
              <a:rPr lang="es-CO"/>
              <a:pPr>
                <a:defRPr/>
              </a:pPr>
              <a:t>15/02/2016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BA6B0C9-37F2-49C0-9582-74F178D94A98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xmlns="" val="2286963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1B00568-52B9-47F9-B82A-1D99A7B91A11}" type="datetimeFigureOut">
              <a:rPr lang="es-CO"/>
              <a:pPr>
                <a:defRPr/>
              </a:pPr>
              <a:t>15/02/2016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0C6EB16-B025-4999-89A3-BFD0F62E228E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xmlns="" val="2957946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6FE0F6D-AC9E-4545-B44F-9981D6CA45FD}" type="datetimeFigureOut">
              <a:rPr lang="es-CO"/>
              <a:pPr>
                <a:defRPr/>
              </a:pPr>
              <a:t>15/02/2016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154002D-B990-46B2-A5ED-057221AD270A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xmlns="" val="944129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22375" y="3536950"/>
            <a:ext cx="72993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s-CO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82638" y="3244850"/>
            <a:ext cx="7772400" cy="17383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Diagnóstico </a:t>
            </a:r>
            <a:r>
              <a:rPr lang="es-E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Instituto Departamental de </a:t>
            </a:r>
            <a:r>
              <a:rPr lang="es-E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Salud</a:t>
            </a:r>
            <a:endParaRPr lang="es-CO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291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775" y="250825"/>
            <a:ext cx="1916113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contenido 2"/>
          <p:cNvSpPr>
            <a:spLocks noGrp="1"/>
          </p:cNvSpPr>
          <p:nvPr>
            <p:ph sz="half" idx="1"/>
          </p:nvPr>
        </p:nvSpPr>
        <p:spPr bwMode="auto">
          <a:xfrm>
            <a:off x="1320800" y="1073150"/>
            <a:ext cx="5949950" cy="347663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es-CO" altLang="es-CO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MORTALIDAD MATERNA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995363" y="4730750"/>
            <a:ext cx="6600825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CO" dirty="0">
                <a:latin typeface="+mn-lt"/>
              </a:rPr>
              <a:t>La muertes maternas se redujeron en un 50% entre 2011 y 2015, pasando de 22 a 11 muertes.</a:t>
            </a:r>
          </a:p>
          <a:p>
            <a:pPr algn="just">
              <a:defRPr/>
            </a:pPr>
            <a:endParaRPr lang="es-CO" dirty="0">
              <a:latin typeface="+mn-lt"/>
            </a:endParaRPr>
          </a:p>
          <a:p>
            <a:pPr algn="just">
              <a:defRPr/>
            </a:pPr>
            <a:r>
              <a:rPr lang="es-CO" dirty="0">
                <a:latin typeface="+mn-lt"/>
              </a:rPr>
              <a:t>6 de las 11 maternas que fallecieron en Nariño durante 2015 residían en el municipio de </a:t>
            </a:r>
            <a:r>
              <a:rPr lang="es-CO" b="1" dirty="0">
                <a:latin typeface="+mn-lt"/>
              </a:rPr>
              <a:t>Tumaco.</a:t>
            </a:r>
          </a:p>
          <a:p>
            <a:pPr algn="just">
              <a:defRPr/>
            </a:pPr>
            <a:endParaRPr lang="es-CO" b="1" dirty="0">
              <a:latin typeface="+mn-lt"/>
            </a:endParaRPr>
          </a:p>
          <a:p>
            <a:pPr algn="just">
              <a:defRPr/>
            </a:pPr>
            <a:endParaRPr lang="es-CO" dirty="0">
              <a:latin typeface="+mn-lt"/>
            </a:endParaRPr>
          </a:p>
          <a:p>
            <a:pPr algn="just">
              <a:defRPr/>
            </a:pPr>
            <a:endParaRPr lang="es-CO" dirty="0">
              <a:latin typeface="+mn-lt"/>
            </a:endParaRPr>
          </a:p>
          <a:p>
            <a:pPr algn="just">
              <a:defRPr/>
            </a:pPr>
            <a:endParaRPr lang="es-CO" dirty="0">
              <a:latin typeface="+mn-lt"/>
            </a:endParaRPr>
          </a:p>
          <a:p>
            <a:pPr algn="just">
              <a:defRPr/>
            </a:pPr>
            <a:r>
              <a:rPr lang="es-CO" dirty="0">
                <a:latin typeface="+mn-lt"/>
              </a:rPr>
              <a:t>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7291" y="1685277"/>
            <a:ext cx="4108485" cy="308136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6389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775" y="250825"/>
            <a:ext cx="1916113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ortar rectángulo de esquina diagonal 7"/>
          <p:cNvSpPr/>
          <p:nvPr/>
        </p:nvSpPr>
        <p:spPr>
          <a:xfrm>
            <a:off x="5410200" y="2481263"/>
            <a:ext cx="2973388" cy="1189037"/>
          </a:xfrm>
          <a:prstGeom prst="snip2Diag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u="sng"/>
          </a:p>
        </p:txBody>
      </p:sp>
      <p:sp>
        <p:nvSpPr>
          <p:cNvPr id="16391" name="CuadroTexto 7"/>
          <p:cNvSpPr txBox="1">
            <a:spLocks noChangeArrowheads="1"/>
          </p:cNvSpPr>
          <p:nvPr/>
        </p:nvSpPr>
        <p:spPr bwMode="auto">
          <a:xfrm>
            <a:off x="5467350" y="2486025"/>
            <a:ext cx="29733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CO" sz="3200" dirty="0">
                <a:solidFill>
                  <a:schemeClr val="bg1"/>
                </a:solidFill>
                <a:latin typeface="Calibri" panose="020F0502020204030204" pitchFamily="34" charset="0"/>
              </a:rPr>
              <a:t>Nariño: 61.3 </a:t>
            </a:r>
          </a:p>
          <a:p>
            <a:pPr algn="ctr" eaLnBrk="1" hangingPunct="1"/>
            <a:r>
              <a:rPr lang="es-CO" altLang="es-CO" sz="3200" dirty="0">
                <a:solidFill>
                  <a:schemeClr val="bg1"/>
                </a:solidFill>
                <a:latin typeface="Calibri" panose="020F0502020204030204" pitchFamily="34" charset="0"/>
              </a:rPr>
              <a:t>Colombia: </a:t>
            </a:r>
            <a:r>
              <a:rPr lang="es-CO" altLang="es-CO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69.3</a:t>
            </a:r>
          </a:p>
          <a:p>
            <a:pPr algn="ctr" eaLnBrk="1" hangingPunct="1"/>
            <a:r>
              <a:rPr lang="es-CO" altLang="es-CO" sz="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Muertes por cada 100,000 NV</a:t>
            </a:r>
            <a:endParaRPr lang="es-CO" altLang="es-CO" sz="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5509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60363" y="2086054"/>
            <a:ext cx="4043362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CO" dirty="0">
                <a:latin typeface="+mn-lt"/>
              </a:rPr>
              <a:t>En Nariño anualmente ocurren 28 embarazos por cada 1,000 adolescentes. De acuerdo a las cifras más recientes de DANE se observa un aumento de embarazos entre las menores de 14 años.</a:t>
            </a:r>
          </a:p>
          <a:p>
            <a:pPr algn="just">
              <a:defRPr/>
            </a:pPr>
            <a:endParaRPr lang="es-CO" dirty="0">
              <a:latin typeface="+mn-lt"/>
            </a:endParaRPr>
          </a:p>
          <a:p>
            <a:pPr algn="just">
              <a:defRPr/>
            </a:pPr>
            <a:endParaRPr lang="es-CO" dirty="0">
              <a:latin typeface="+mn-lt"/>
            </a:endParaRPr>
          </a:p>
          <a:p>
            <a:pPr algn="just">
              <a:defRPr/>
            </a:pPr>
            <a:r>
              <a:rPr lang="es-CO" dirty="0">
                <a:latin typeface="+mn-lt"/>
              </a:rPr>
              <a:t> </a:t>
            </a:r>
          </a:p>
        </p:txBody>
      </p:sp>
      <p:sp>
        <p:nvSpPr>
          <p:cNvPr id="26628" name="Título 1"/>
          <p:cNvSpPr>
            <a:spLocks noGrp="1"/>
          </p:cNvSpPr>
          <p:nvPr>
            <p:ph type="title"/>
          </p:nvPr>
        </p:nvSpPr>
        <p:spPr>
          <a:xfrm>
            <a:off x="360363" y="663397"/>
            <a:ext cx="8035925" cy="16002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_tradnl" altLang="es-CO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EMBARAZOS EN ADOLESCENTES</a:t>
            </a:r>
            <a:endParaRPr lang="es-CO" altLang="es-CO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9460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775" y="250825"/>
            <a:ext cx="1916113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7112" y="1970267"/>
            <a:ext cx="3048000" cy="35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ortar rectángulo de esquina diagonal 8"/>
          <p:cNvSpPr/>
          <p:nvPr/>
        </p:nvSpPr>
        <p:spPr>
          <a:xfrm>
            <a:off x="938213" y="4276725"/>
            <a:ext cx="2679700" cy="1187450"/>
          </a:xfrm>
          <a:prstGeom prst="snip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9463" name="CuadroTexto 7"/>
          <p:cNvSpPr txBox="1">
            <a:spLocks noChangeArrowheads="1"/>
          </p:cNvSpPr>
          <p:nvPr/>
        </p:nvSpPr>
        <p:spPr bwMode="auto">
          <a:xfrm>
            <a:off x="793750" y="4327525"/>
            <a:ext cx="29733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CO" sz="3200" dirty="0">
                <a:solidFill>
                  <a:schemeClr val="bg1"/>
                </a:solidFill>
                <a:latin typeface="Calibri" panose="020F0502020204030204" pitchFamily="34" charset="0"/>
              </a:rPr>
              <a:t>Nariño: 28.5  Colombia: </a:t>
            </a:r>
            <a:r>
              <a:rPr lang="es-CO" altLang="es-CO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36.3</a:t>
            </a:r>
            <a:endParaRPr lang="es-CO" altLang="es-CO" sz="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es-CO" altLang="es-CO" sz="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Nacimientos por cada 1,000 adolescentes (10 -19)</a:t>
            </a:r>
            <a:endParaRPr lang="es-CO" altLang="es-CO" sz="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5509"/>
            <a:ext cx="1916113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067071" y="469518"/>
            <a:ext cx="4932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CONVIVENCIA Y SALUD MENTAL</a:t>
            </a:r>
          </a:p>
        </p:txBody>
      </p:sp>
      <p:sp>
        <p:nvSpPr>
          <p:cNvPr id="6" name="2 Marcador de contenido"/>
          <p:cNvSpPr>
            <a:spLocks noGrp="1"/>
          </p:cNvSpPr>
          <p:nvPr>
            <p:ph sz="half" idx="2"/>
          </p:nvPr>
        </p:nvSpPr>
        <p:spPr>
          <a:xfrm>
            <a:off x="293734" y="1696453"/>
            <a:ext cx="3670593" cy="2915689"/>
          </a:xfrm>
        </p:spPr>
        <p:txBody>
          <a:bodyPr>
            <a:normAutofit fontScale="25000" lnSpcReduction="20000"/>
          </a:bodyPr>
          <a:lstStyle/>
          <a:p>
            <a:pPr marL="192088" indent="0">
              <a:buNone/>
            </a:pPr>
            <a:r>
              <a:rPr lang="es-CO" sz="7200" b="1" dirty="0" smtClean="0">
                <a:latin typeface="Calibri" panose="020F0502020204030204" pitchFamily="34" charset="0"/>
              </a:rPr>
              <a:t>Tasa de muertes violentas: </a:t>
            </a:r>
          </a:p>
          <a:p>
            <a:pPr marL="0" indent="0">
              <a:buNone/>
            </a:pPr>
            <a:r>
              <a:rPr lang="es-CO" sz="7200" dirty="0" smtClean="0">
                <a:latin typeface="Calibri" panose="020F0502020204030204" pitchFamily="34" charset="0"/>
              </a:rPr>
              <a:t>Nariño : 44,92 por 100.000 </a:t>
            </a:r>
            <a:r>
              <a:rPr lang="es-CO" sz="7200" dirty="0" err="1" smtClean="0">
                <a:latin typeface="Calibri" panose="020F0502020204030204" pitchFamily="34" charset="0"/>
              </a:rPr>
              <a:t>hb</a:t>
            </a:r>
            <a:r>
              <a:rPr lang="es-CO" sz="7200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s-CO" sz="7200" dirty="0" smtClean="0">
                <a:latin typeface="Calibri" panose="020F0502020204030204" pitchFamily="34" charset="0"/>
              </a:rPr>
              <a:t>Colombia: 52,52 por 100.000 </a:t>
            </a:r>
            <a:r>
              <a:rPr lang="es-CO" sz="7200" dirty="0" err="1" smtClean="0">
                <a:latin typeface="Calibri" panose="020F0502020204030204" pitchFamily="34" charset="0"/>
              </a:rPr>
              <a:t>hb</a:t>
            </a:r>
            <a:endParaRPr lang="es-CO" sz="72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s-CO" sz="72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s-CO" sz="72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s-CO" sz="72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s-CO" sz="72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s-CO" sz="72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s-CO" sz="72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s-CO" sz="72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s-CO" sz="7200" b="1" dirty="0" smtClean="0">
                <a:latin typeface="Calibri" panose="020F0502020204030204" pitchFamily="34" charset="0"/>
              </a:rPr>
              <a:t>Tasa de homicidios</a:t>
            </a:r>
          </a:p>
          <a:p>
            <a:pPr marL="0" indent="0">
              <a:buNone/>
            </a:pPr>
            <a:r>
              <a:rPr lang="es-CO" sz="7200" dirty="0" smtClean="0">
                <a:latin typeface="Calibri" panose="020F0502020204030204" pitchFamily="34" charset="0"/>
              </a:rPr>
              <a:t>Nariño : 19,39 por 100.000 </a:t>
            </a:r>
            <a:r>
              <a:rPr lang="es-CO" sz="7200" dirty="0" err="1" smtClean="0">
                <a:latin typeface="Calibri" panose="020F0502020204030204" pitchFamily="34" charset="0"/>
              </a:rPr>
              <a:t>hb</a:t>
            </a:r>
            <a:r>
              <a:rPr lang="es-CO" sz="7200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s-CO" sz="7200" dirty="0" smtClean="0">
                <a:latin typeface="Calibri" panose="020F0502020204030204" pitchFamily="34" charset="0"/>
              </a:rPr>
              <a:t>Colombia: 26,46 por 100.000 </a:t>
            </a:r>
            <a:r>
              <a:rPr lang="es-CO" sz="7200" dirty="0" err="1" smtClean="0">
                <a:latin typeface="Calibri" panose="020F0502020204030204" pitchFamily="34" charset="0"/>
              </a:rPr>
              <a:t>hb</a:t>
            </a:r>
            <a:endParaRPr lang="es-CO" sz="72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s-CO" sz="2000" dirty="0" smtClean="0">
              <a:latin typeface="Calibri" panose="020F0502020204030204" pitchFamily="34" charset="0"/>
            </a:endParaRPr>
          </a:p>
          <a:p>
            <a:endParaRPr lang="es-CO" sz="2000" dirty="0" smtClean="0">
              <a:latin typeface="Calibri" panose="020F0502020204030204" pitchFamily="34" charset="0"/>
            </a:endParaRPr>
          </a:p>
          <a:p>
            <a:endParaRPr lang="es-CO" sz="2000" dirty="0">
              <a:latin typeface="Calibri" panose="020F0502020204030204" pitchFamily="34" charset="0"/>
            </a:endParaRPr>
          </a:p>
        </p:txBody>
      </p:sp>
      <p:sp>
        <p:nvSpPr>
          <p:cNvPr id="7" name="5 Marcador de contenido"/>
          <p:cNvSpPr>
            <a:spLocks noGrp="1"/>
          </p:cNvSpPr>
          <p:nvPr>
            <p:ph sz="quarter" idx="4294967295"/>
          </p:nvPr>
        </p:nvSpPr>
        <p:spPr>
          <a:xfrm>
            <a:off x="4533545" y="1696453"/>
            <a:ext cx="3749425" cy="419902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O" sz="1800" b="1" dirty="0" smtClean="0">
                <a:latin typeface="Calibri" panose="020F0502020204030204" pitchFamily="34" charset="0"/>
              </a:rPr>
              <a:t>Tasa de suicidios </a:t>
            </a:r>
          </a:p>
          <a:p>
            <a:pPr marL="0" indent="0">
              <a:buNone/>
            </a:pPr>
            <a:r>
              <a:rPr lang="es-CO" sz="1800" dirty="0" smtClean="0">
                <a:latin typeface="Calibri" panose="020F0502020204030204" pitchFamily="34" charset="0"/>
              </a:rPr>
              <a:t>Nariño : 3,14 por 100.000 </a:t>
            </a:r>
            <a:r>
              <a:rPr lang="es-CO" sz="1800" dirty="0" err="1" smtClean="0">
                <a:latin typeface="Calibri" panose="020F0502020204030204" pitchFamily="34" charset="0"/>
              </a:rPr>
              <a:t>hb</a:t>
            </a:r>
            <a:r>
              <a:rPr lang="es-CO" sz="1800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s-CO" sz="1800" dirty="0" smtClean="0">
                <a:latin typeface="Calibri" panose="020F0502020204030204" pitchFamily="34" charset="0"/>
              </a:rPr>
              <a:t>Colombia: 4,33 por 100.000 </a:t>
            </a:r>
            <a:r>
              <a:rPr lang="es-CO" sz="1800" dirty="0" err="1" smtClean="0">
                <a:latin typeface="Calibri" panose="020F0502020204030204" pitchFamily="34" charset="0"/>
              </a:rPr>
              <a:t>hb</a:t>
            </a:r>
            <a:endParaRPr lang="es-CO" sz="18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s-CO" sz="18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s-CO" sz="1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s-CO" sz="18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s-CO" sz="1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s-CO" sz="1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s-CO" sz="1800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s-CO" sz="1800" b="1" dirty="0" smtClean="0">
                <a:latin typeface="Calibri" panose="020F0502020204030204" pitchFamily="34" charset="0"/>
              </a:rPr>
              <a:t>Tasa de violencia intrafamiliar</a:t>
            </a:r>
          </a:p>
          <a:p>
            <a:pPr marL="0" indent="0">
              <a:buNone/>
            </a:pPr>
            <a:r>
              <a:rPr lang="es-CO" sz="1800" dirty="0" smtClean="0">
                <a:latin typeface="Calibri" panose="020F0502020204030204" pitchFamily="34" charset="0"/>
              </a:rPr>
              <a:t>Nariño : 91,88 por 100.000 </a:t>
            </a:r>
            <a:r>
              <a:rPr lang="es-CO" sz="1800" dirty="0" err="1" smtClean="0">
                <a:latin typeface="Calibri" panose="020F0502020204030204" pitchFamily="34" charset="0"/>
              </a:rPr>
              <a:t>hb</a:t>
            </a:r>
            <a:r>
              <a:rPr lang="es-CO" sz="1800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s-CO" sz="1800" dirty="0" smtClean="0">
                <a:latin typeface="Calibri" panose="020F0502020204030204" pitchFamily="34" charset="0"/>
              </a:rPr>
              <a:t>Colombia: 159,33 por 100.000 </a:t>
            </a:r>
            <a:r>
              <a:rPr lang="es-CO" sz="1800" dirty="0" err="1" smtClean="0">
                <a:latin typeface="Calibri" panose="020F0502020204030204" pitchFamily="34" charset="0"/>
              </a:rPr>
              <a:t>hb</a:t>
            </a:r>
            <a:endParaRPr lang="es-CO" sz="1800" dirty="0">
              <a:latin typeface="Calibri" panose="020F050202020403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048" y="2936606"/>
            <a:ext cx="1958615" cy="146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0697" y="2936606"/>
            <a:ext cx="1925903" cy="167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21010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775" y="250825"/>
            <a:ext cx="1916113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3 Marcador de contenido"/>
          <p:cNvSpPr>
            <a:spLocks noGrp="1"/>
          </p:cNvSpPr>
          <p:nvPr>
            <p:ph sz="half" idx="2"/>
          </p:nvPr>
        </p:nvSpPr>
        <p:spPr>
          <a:xfrm>
            <a:off x="231775" y="1556792"/>
            <a:ext cx="4040188" cy="4824536"/>
          </a:xfrm>
        </p:spPr>
        <p:txBody>
          <a:bodyPr>
            <a:normAutofit/>
          </a:bodyPr>
          <a:lstStyle/>
          <a:p>
            <a:r>
              <a:rPr lang="es-ES" altLang="es-CO" sz="1800" dirty="0" smtClean="0"/>
              <a:t>Número de personas en Nariño  con  dependencia de marihuana </a:t>
            </a:r>
            <a:br>
              <a:rPr lang="es-ES" altLang="es-CO" sz="1800" dirty="0" smtClean="0"/>
            </a:br>
            <a:r>
              <a:rPr lang="es-ES" altLang="es-CO" sz="1800" dirty="0" smtClean="0"/>
              <a:t>12.946 personas</a:t>
            </a:r>
          </a:p>
          <a:p>
            <a:endParaRPr lang="es-ES" sz="1800" dirty="0" smtClean="0"/>
          </a:p>
          <a:p>
            <a:endParaRPr lang="es-ES" sz="1800" dirty="0"/>
          </a:p>
          <a:p>
            <a:endParaRPr lang="es-ES" sz="1800" dirty="0" smtClean="0"/>
          </a:p>
          <a:p>
            <a:endParaRPr lang="es-ES" sz="1800" dirty="0"/>
          </a:p>
          <a:p>
            <a:endParaRPr lang="es-ES" sz="1800" dirty="0" smtClean="0"/>
          </a:p>
          <a:p>
            <a:endParaRPr lang="es-ES" sz="1800" dirty="0"/>
          </a:p>
          <a:p>
            <a:endParaRPr lang="es-ES" sz="1800" dirty="0"/>
          </a:p>
          <a:p>
            <a:endParaRPr lang="es-ES" altLang="es-CO" sz="1800" dirty="0" smtClean="0"/>
          </a:p>
          <a:p>
            <a:r>
              <a:rPr lang="es-ES" altLang="es-CO" sz="1800" dirty="0" smtClean="0"/>
              <a:t>Número de personas en Nariño  con  dependencia de cocaína </a:t>
            </a:r>
            <a:br>
              <a:rPr lang="es-ES" altLang="es-CO" sz="1800" dirty="0" smtClean="0"/>
            </a:br>
            <a:r>
              <a:rPr lang="es-ES" altLang="es-CO" sz="1800" dirty="0" smtClean="0"/>
              <a:t>1332 personas</a:t>
            </a:r>
          </a:p>
          <a:p>
            <a:endParaRPr lang="es-ES" altLang="es-CO" sz="1800" dirty="0"/>
          </a:p>
          <a:p>
            <a:endParaRPr lang="es-CO" sz="1800" dirty="0"/>
          </a:p>
        </p:txBody>
      </p:sp>
      <p:sp>
        <p:nvSpPr>
          <p:cNvPr id="4" name="5 Marcador de contenido"/>
          <p:cNvSpPr>
            <a:spLocks noGrp="1"/>
          </p:cNvSpPr>
          <p:nvPr>
            <p:ph sz="quarter" idx="4294967295"/>
          </p:nvPr>
        </p:nvSpPr>
        <p:spPr>
          <a:xfrm>
            <a:off x="4596314" y="1556792"/>
            <a:ext cx="4041775" cy="474337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ES" altLang="es-CO" sz="2000" dirty="0" smtClean="0"/>
              <a:t>Prevalencia del consumo de alcohol 35,8</a:t>
            </a:r>
          </a:p>
          <a:p>
            <a:endParaRPr lang="es-ES" altLang="es-CO" sz="2000" dirty="0"/>
          </a:p>
          <a:p>
            <a:endParaRPr lang="es-ES" altLang="es-CO" sz="2000" dirty="0" smtClean="0"/>
          </a:p>
          <a:p>
            <a:endParaRPr lang="es-ES" altLang="es-CO" sz="2000" dirty="0"/>
          </a:p>
          <a:p>
            <a:endParaRPr lang="es-ES" altLang="es-CO" sz="2000" dirty="0" smtClean="0"/>
          </a:p>
          <a:p>
            <a:endParaRPr lang="es-ES" altLang="es-CO" sz="2000" dirty="0"/>
          </a:p>
          <a:p>
            <a:endParaRPr lang="es-ES" altLang="es-CO" sz="2000" dirty="0" smtClean="0"/>
          </a:p>
          <a:p>
            <a:endParaRPr lang="es-ES" altLang="es-CO" sz="2000" dirty="0"/>
          </a:p>
          <a:p>
            <a:endParaRPr lang="es-ES" altLang="es-CO" sz="2000" dirty="0"/>
          </a:p>
          <a:p>
            <a:r>
              <a:rPr lang="es-ES" altLang="es-CO" sz="2000" dirty="0" smtClean="0"/>
              <a:t>Prevalencia del consumo de cigarrillo 8,9</a:t>
            </a:r>
          </a:p>
          <a:p>
            <a:endParaRPr lang="es-CO" sz="2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2982787" cy="197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32557"/>
            <a:ext cx="2672281" cy="2444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2102953" y="595690"/>
            <a:ext cx="4932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CONVIVENCIA Y SALUD MENTAL</a:t>
            </a:r>
          </a:p>
        </p:txBody>
      </p:sp>
    </p:spTree>
    <p:extLst>
      <p:ext uri="{BB962C8B-B14F-4D97-AF65-F5344CB8AC3E}">
        <p14:creationId xmlns:p14="http://schemas.microsoft.com/office/powerpoint/2010/main" xmlns="" val="1642439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246432" y="3405859"/>
            <a:ext cx="53858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 smtClean="0">
                <a:latin typeface="Calibri" panose="020F0502020204030204" pitchFamily="34" charset="0"/>
              </a:rPr>
              <a:t>El EPOC, la </a:t>
            </a:r>
            <a:r>
              <a:rPr lang="es-CO" sz="2400" dirty="0">
                <a:latin typeface="Calibri" panose="020F0502020204030204" pitchFamily="34" charset="0"/>
              </a:rPr>
              <a:t>h</a:t>
            </a:r>
            <a:r>
              <a:rPr lang="es-CO" sz="2400" dirty="0" smtClean="0">
                <a:latin typeface="Calibri" panose="020F0502020204030204" pitchFamily="34" charset="0"/>
              </a:rPr>
              <a:t>ipertensión arterial y el accidente cerebro-vascular se encuentran entre 10 las principales causas de muerte de Nariño</a:t>
            </a:r>
            <a:endParaRPr lang="es-CO" sz="2400" dirty="0">
              <a:latin typeface="Calibri" panose="020F0502020204030204" pitchFamily="34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991707" y="756444"/>
            <a:ext cx="4950513" cy="677863"/>
          </a:xfrm>
        </p:spPr>
        <p:txBody>
          <a:bodyPr/>
          <a:lstStyle/>
          <a:p>
            <a:pPr algn="ctr" eaLnBrk="1" hangingPunct="1"/>
            <a:r>
              <a:rPr lang="es-CO" altLang="es-CO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altLang="es-CO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altLang="es-CO" sz="2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VIDA SALUDABLE Y CONDICIONES NO TRASMISIBLES</a:t>
            </a:r>
            <a:br>
              <a:rPr lang="es-CO" altLang="es-CO" sz="2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altLang="es-CO" sz="2000" b="1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246432" y="1805882"/>
            <a:ext cx="5385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 smtClean="0">
                <a:latin typeface="Calibri" panose="020F0502020204030204" pitchFamily="34" charset="0"/>
              </a:rPr>
              <a:t>En Nariño la Hipertensión arterial representa la primera causa de consulta (40,471 personas atendidas en 2014) .</a:t>
            </a:r>
          </a:p>
        </p:txBody>
      </p:sp>
      <p:pic>
        <p:nvPicPr>
          <p:cNvPr id="9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810" y="1768104"/>
            <a:ext cx="2975905" cy="3508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67" y="103238"/>
            <a:ext cx="1916113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85930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775" y="250825"/>
            <a:ext cx="1916113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031" y="1614917"/>
            <a:ext cx="2709611" cy="180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4959" y="2860167"/>
            <a:ext cx="3191124" cy="1595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031" y="3657948"/>
            <a:ext cx="1945857" cy="2594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508501" y="-104476"/>
            <a:ext cx="8035925" cy="16002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_tradnl" altLang="es-CO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POBLACIÓN VULNERABLE</a:t>
            </a:r>
            <a:endParaRPr lang="es-CO" altLang="es-CO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366083" y="3397535"/>
            <a:ext cx="4399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s-CO" b="1" dirty="0" smtClean="0">
                <a:latin typeface="Calibri" panose="020F0502020204030204" pitchFamily="34" charset="0"/>
              </a:rPr>
              <a:t>18 de cada 100 Nariñenses </a:t>
            </a:r>
            <a:r>
              <a:rPr lang="es-CO" dirty="0" smtClean="0">
                <a:latin typeface="Calibri" panose="020F0502020204030204" pitchFamily="34" charset="0"/>
              </a:rPr>
              <a:t>son víctimas del conflicto armado (312,266).</a:t>
            </a:r>
            <a:endParaRPr lang="es-CO" dirty="0">
              <a:latin typeface="Calibri" panose="020F050202020403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122628" y="1659838"/>
            <a:ext cx="5642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s-CO" dirty="0" smtClean="0">
                <a:latin typeface="Calibri" panose="020F0502020204030204" pitchFamily="34" charset="0"/>
              </a:rPr>
              <a:t>Actualmente </a:t>
            </a:r>
            <a:r>
              <a:rPr lang="es-CO" b="1" dirty="0" smtClean="0">
                <a:latin typeface="Calibri" panose="020F0502020204030204" pitchFamily="34" charset="0"/>
              </a:rPr>
              <a:t>69,600</a:t>
            </a:r>
            <a:r>
              <a:rPr lang="es-CO" dirty="0" smtClean="0">
                <a:latin typeface="Calibri" panose="020F0502020204030204" pitchFamily="34" charset="0"/>
              </a:rPr>
              <a:t> personas cuentan con registro de localización y caracterización de la población en situación de discapacidad. El </a:t>
            </a:r>
            <a:r>
              <a:rPr lang="es-CO" b="1" dirty="0" smtClean="0">
                <a:latin typeface="Calibri" panose="020F0502020204030204" pitchFamily="34" charset="0"/>
              </a:rPr>
              <a:t>68.7%</a:t>
            </a:r>
            <a:r>
              <a:rPr lang="es-CO" dirty="0" smtClean="0">
                <a:latin typeface="Calibri" panose="020F0502020204030204" pitchFamily="34" charset="0"/>
              </a:rPr>
              <a:t> de los comités municipales de discapacidad operan adecuadamente</a:t>
            </a:r>
            <a:endParaRPr lang="es-CO" dirty="0">
              <a:latin typeface="Calibri" panose="020F050202020403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147888" y="4719616"/>
            <a:ext cx="6514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>
                <a:latin typeface="Calibri" panose="020F0502020204030204" pitchFamily="34" charset="0"/>
              </a:rPr>
              <a:t>En 2016 por cada 100 menores de 15 años hay 27 personas mayores de 65., para 2016 esta cifra ascenderá a </a:t>
            </a:r>
            <a:r>
              <a:rPr lang="es-CO" b="1" dirty="0" smtClean="0">
                <a:latin typeface="Calibri" panose="020F0502020204030204" pitchFamily="34" charset="0"/>
              </a:rPr>
              <a:t>30 mayores por cada 100 jóvenes. </a:t>
            </a:r>
            <a:r>
              <a:rPr lang="es-CO" dirty="0" smtClean="0">
                <a:latin typeface="Calibri" panose="020F0502020204030204" pitchFamily="34" charset="0"/>
              </a:rPr>
              <a:t>Se proyecta que los adultos mayores</a:t>
            </a:r>
            <a:r>
              <a:rPr lang="es-CO" b="1" dirty="0" smtClean="0">
                <a:latin typeface="Calibri" panose="020F0502020204030204" pitchFamily="34" charset="0"/>
              </a:rPr>
              <a:t> </a:t>
            </a:r>
            <a:r>
              <a:rPr lang="es-CO" dirty="0" smtClean="0">
                <a:latin typeface="Calibri" panose="020F0502020204030204" pitchFamily="34" charset="0"/>
              </a:rPr>
              <a:t>pasen de </a:t>
            </a:r>
            <a:r>
              <a:rPr lang="es-CO" b="1" dirty="0" smtClean="0">
                <a:latin typeface="Calibri" panose="020F0502020204030204" pitchFamily="34" charset="0"/>
              </a:rPr>
              <a:t>133,899 a 148,761 </a:t>
            </a:r>
            <a:r>
              <a:rPr lang="es-CO" dirty="0" smtClean="0">
                <a:latin typeface="Calibri" panose="020F0502020204030204" pitchFamily="34" charset="0"/>
              </a:rPr>
              <a:t>entre </a:t>
            </a:r>
            <a:r>
              <a:rPr lang="es-CO" b="1" dirty="0" smtClean="0">
                <a:latin typeface="Calibri" panose="020F0502020204030204" pitchFamily="34" charset="0"/>
              </a:rPr>
              <a:t>2016  y 2020. </a:t>
            </a:r>
            <a:endParaRPr lang="es-CO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4538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ítulo 1"/>
          <p:cNvSpPr>
            <a:spLocks noGrp="1"/>
          </p:cNvSpPr>
          <p:nvPr>
            <p:ph type="title"/>
          </p:nvPr>
        </p:nvSpPr>
        <p:spPr>
          <a:xfrm>
            <a:off x="779743" y="365125"/>
            <a:ext cx="7451777" cy="509588"/>
          </a:xfrm>
        </p:spPr>
        <p:txBody>
          <a:bodyPr/>
          <a:lstStyle/>
          <a:p>
            <a:pPr algn="ctr" eaLnBrk="1" hangingPunct="1"/>
            <a:r>
              <a:rPr lang="es-ES_tradnl" altLang="es-ES_tradn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SALUD AMBIENTAL</a:t>
            </a:r>
          </a:p>
        </p:txBody>
      </p:sp>
      <p:sp>
        <p:nvSpPr>
          <p:cNvPr id="10242" name="Marcador de contenido 2"/>
          <p:cNvSpPr>
            <a:spLocks noGrp="1"/>
          </p:cNvSpPr>
          <p:nvPr>
            <p:ph idx="1"/>
          </p:nvPr>
        </p:nvSpPr>
        <p:spPr>
          <a:xfrm>
            <a:off x="254000" y="1252538"/>
            <a:ext cx="5633883" cy="5104017"/>
          </a:xfrm>
        </p:spPr>
        <p:txBody>
          <a:bodyPr/>
          <a:lstStyle/>
          <a:p>
            <a:pPr marL="0" indent="0">
              <a:buNone/>
            </a:pPr>
            <a:r>
              <a:rPr lang="es-ES_tradnl" altLang="es-ES_tradnl" sz="2000" b="1" dirty="0" smtClean="0">
                <a:latin typeface="Calibri" panose="020F0502020204030204" pitchFamily="34" charset="0"/>
              </a:rPr>
              <a:t>Zoonosis: </a:t>
            </a:r>
            <a:r>
              <a:rPr lang="es-ES_tradnl" altLang="es-ES_tradnl" sz="2000" dirty="0" smtClean="0">
                <a:latin typeface="Calibri" panose="020F0502020204030204" pitchFamily="34" charset="0"/>
              </a:rPr>
              <a:t>Exposiciones rábicas 2570, </a:t>
            </a:r>
          </a:p>
          <a:p>
            <a:pPr lvl="1"/>
            <a:r>
              <a:rPr lang="es-ES_tradnl" altLang="es-ES_tradnl" sz="1600" dirty="0" smtClean="0">
                <a:latin typeface="Calibri" panose="020F0502020204030204" pitchFamily="34" charset="0"/>
              </a:rPr>
              <a:t>Cobertura </a:t>
            </a:r>
            <a:r>
              <a:rPr lang="es-ES_tradnl" altLang="es-ES_tradnl" sz="1600" dirty="0">
                <a:latin typeface="Calibri" panose="020F0502020204030204" pitchFamily="34" charset="0"/>
              </a:rPr>
              <a:t>de </a:t>
            </a:r>
            <a:r>
              <a:rPr lang="es-ES_tradnl" altLang="es-ES_tradnl" sz="1600" dirty="0" smtClean="0">
                <a:latin typeface="Calibri" panose="020F0502020204030204" pitchFamily="34" charset="0"/>
              </a:rPr>
              <a:t>vacunación antirrábica </a:t>
            </a:r>
            <a:r>
              <a:rPr lang="es-ES_tradnl" altLang="es-ES_tradnl" sz="1600" dirty="0">
                <a:latin typeface="Calibri" panose="020F0502020204030204" pitchFamily="34" charset="0"/>
              </a:rPr>
              <a:t>90%, </a:t>
            </a:r>
            <a:endParaRPr lang="es-ES_tradnl" altLang="es-ES_tradnl" sz="1600" dirty="0" smtClean="0">
              <a:latin typeface="Calibri" panose="020F0502020204030204" pitchFamily="34" charset="0"/>
            </a:endParaRPr>
          </a:p>
          <a:p>
            <a:pPr lvl="1"/>
            <a:r>
              <a:rPr lang="es-ES_tradnl" altLang="es-ES_tradnl" sz="1600" dirty="0" smtClean="0">
                <a:latin typeface="Calibri" panose="020F0502020204030204" pitchFamily="34" charset="0"/>
              </a:rPr>
              <a:t>Tasa </a:t>
            </a:r>
            <a:r>
              <a:rPr lang="es-ES_tradnl" altLang="es-ES_tradnl" sz="1600" dirty="0">
                <a:latin typeface="Calibri" panose="020F0502020204030204" pitchFamily="34" charset="0"/>
              </a:rPr>
              <a:t>de incidencia de rabia humana de 0*100mil hab. </a:t>
            </a:r>
            <a:endParaRPr lang="es-ES_tradnl" altLang="es-ES_tradnl" sz="1600" dirty="0" smtClean="0">
              <a:latin typeface="Calibri" panose="020F0502020204030204" pitchFamily="34" charset="0"/>
            </a:endParaRPr>
          </a:p>
          <a:p>
            <a:pPr lvl="1"/>
            <a:r>
              <a:rPr lang="es-ES_tradnl" altLang="es-ES_tradnl" sz="1600" dirty="0" smtClean="0">
                <a:latin typeface="Calibri" panose="020F0502020204030204" pitchFamily="34" charset="0"/>
              </a:rPr>
              <a:t>Tasa </a:t>
            </a:r>
            <a:r>
              <a:rPr lang="es-ES_tradnl" altLang="es-ES_tradnl" sz="1600" dirty="0">
                <a:latin typeface="Calibri" panose="020F0502020204030204" pitchFamily="34" charset="0"/>
              </a:rPr>
              <a:t>de incidencia de leptospirosis de 0,3*100mil hab. </a:t>
            </a:r>
            <a:endParaRPr lang="es-ES_tradnl" altLang="es-ES_tradnl" sz="1600" dirty="0" smtClean="0">
              <a:latin typeface="Calibri" panose="020F0502020204030204" pitchFamily="34" charset="0"/>
            </a:endParaRPr>
          </a:p>
          <a:p>
            <a:pPr lvl="1"/>
            <a:r>
              <a:rPr lang="es-ES_tradnl" altLang="es-ES_tradnl" sz="1600" dirty="0" smtClean="0">
                <a:latin typeface="Calibri" panose="020F0502020204030204" pitchFamily="34" charset="0"/>
              </a:rPr>
              <a:t>Tasa </a:t>
            </a:r>
            <a:r>
              <a:rPr lang="es-ES_tradnl" altLang="es-ES_tradnl" sz="1600" dirty="0">
                <a:latin typeface="Calibri" panose="020F0502020204030204" pitchFamily="34" charset="0"/>
              </a:rPr>
              <a:t>de mortalidad por accidente </a:t>
            </a:r>
            <a:r>
              <a:rPr lang="es-ES_tradnl" altLang="es-ES_tradnl" sz="1600" dirty="0" smtClean="0">
                <a:latin typeface="Calibri" panose="020F0502020204030204" pitchFamily="34" charset="0"/>
              </a:rPr>
              <a:t>ofídico </a:t>
            </a:r>
            <a:r>
              <a:rPr lang="es-ES_tradnl" altLang="es-ES_tradnl" sz="1600" dirty="0">
                <a:latin typeface="Calibri" panose="020F0502020204030204" pitchFamily="34" charset="0"/>
              </a:rPr>
              <a:t>0,1*100mil hab. </a:t>
            </a:r>
            <a:endParaRPr lang="es-ES_tradnl" altLang="es-ES_tradnl" sz="1600" dirty="0" smtClean="0">
              <a:latin typeface="Calibri" panose="020F0502020204030204" pitchFamily="34" charset="0"/>
            </a:endParaRPr>
          </a:p>
          <a:p>
            <a:pPr lvl="1"/>
            <a:r>
              <a:rPr lang="es-ES_tradnl" altLang="es-ES_tradnl" sz="1600" dirty="0" smtClean="0">
                <a:latin typeface="Calibri" panose="020F0502020204030204" pitchFamily="34" charset="0"/>
              </a:rPr>
              <a:t>Tasa </a:t>
            </a:r>
            <a:r>
              <a:rPr lang="es-ES_tradnl" altLang="es-ES_tradnl" sz="1600" dirty="0">
                <a:latin typeface="Calibri" panose="020F0502020204030204" pitchFamily="34" charset="0"/>
              </a:rPr>
              <a:t>de incidencia por accidente </a:t>
            </a:r>
            <a:r>
              <a:rPr lang="es-ES_tradnl" altLang="es-ES_tradnl" sz="1600" dirty="0" smtClean="0">
                <a:latin typeface="Calibri" panose="020F0502020204030204" pitchFamily="34" charset="0"/>
              </a:rPr>
              <a:t>ofídico </a:t>
            </a:r>
            <a:r>
              <a:rPr lang="es-ES_tradnl" altLang="es-ES_tradnl" sz="1600" dirty="0">
                <a:latin typeface="Calibri" panose="020F0502020204030204" pitchFamily="34" charset="0"/>
              </a:rPr>
              <a:t>6,2*100mil </a:t>
            </a:r>
            <a:r>
              <a:rPr lang="es-ES_tradnl" altLang="es-ES_tradnl" sz="1600" dirty="0" smtClean="0">
                <a:latin typeface="Calibri" panose="020F0502020204030204" pitchFamily="34" charset="0"/>
              </a:rPr>
              <a:t>hab.</a:t>
            </a:r>
          </a:p>
          <a:p>
            <a:pPr lvl="1"/>
            <a:r>
              <a:rPr lang="es-ES_tradnl" altLang="es-ES_tradnl" sz="1600" dirty="0" smtClean="0">
                <a:latin typeface="Calibri" panose="020F0502020204030204" pitchFamily="34" charset="0"/>
              </a:rPr>
              <a:t>Tasa </a:t>
            </a:r>
            <a:r>
              <a:rPr lang="es-ES_tradnl" altLang="es-ES_tradnl" sz="1600" dirty="0">
                <a:latin typeface="Calibri" panose="020F0502020204030204" pitchFamily="34" charset="0"/>
              </a:rPr>
              <a:t>de incidencia de EEV de 0*100mil </a:t>
            </a:r>
            <a:r>
              <a:rPr lang="es-ES_tradnl" altLang="es-ES_tradnl" sz="1600" dirty="0" smtClean="0">
                <a:latin typeface="Calibri" panose="020F0502020204030204" pitchFamily="34" charset="0"/>
              </a:rPr>
              <a:t>hab.</a:t>
            </a:r>
          </a:p>
          <a:p>
            <a:pPr lvl="1"/>
            <a:r>
              <a:rPr lang="es-ES_tradnl" altLang="es-ES_tradnl" sz="1600" dirty="0" smtClean="0">
                <a:latin typeface="Calibri" panose="020F0502020204030204" pitchFamily="34" charset="0"/>
              </a:rPr>
              <a:t>Población </a:t>
            </a:r>
            <a:r>
              <a:rPr lang="es-ES_tradnl" altLang="es-ES_tradnl" sz="1600" dirty="0">
                <a:latin typeface="Calibri" panose="020F0502020204030204" pitchFamily="34" charset="0"/>
              </a:rPr>
              <a:t>total 237101 animales entre perros y gatos. </a:t>
            </a:r>
            <a:endParaRPr lang="es-ES_tradnl" altLang="es-ES_tradnl" sz="16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s-ES_tradnl" altLang="es-ES_tradnl" sz="2000" b="1" dirty="0" smtClean="0">
                <a:latin typeface="Calibri" panose="020F0502020204030204" pitchFamily="34" charset="0"/>
              </a:rPr>
              <a:t>Calidad de Agua: </a:t>
            </a:r>
          </a:p>
          <a:p>
            <a:r>
              <a:rPr lang="es-ES_tradnl" altLang="es-ES_tradnl" sz="1800" dirty="0" smtClean="0">
                <a:latin typeface="Calibri" panose="020F0502020204030204" pitchFamily="34" charset="0"/>
              </a:rPr>
              <a:t>Cobertura acueducto: agua</a:t>
            </a:r>
            <a:r>
              <a:rPr lang="es-CO" altLang="es-ES_tradnl" sz="1800" dirty="0" smtClean="0">
                <a:latin typeface="Calibri" panose="020F0502020204030204" pitchFamily="34" charset="0"/>
              </a:rPr>
              <a:t> </a:t>
            </a:r>
            <a:r>
              <a:rPr lang="es-CO" altLang="es-ES_tradnl" sz="1800" dirty="0">
                <a:latin typeface="Calibri" panose="020F0502020204030204" pitchFamily="34" charset="0"/>
              </a:rPr>
              <a:t>total 84%, cobertura </a:t>
            </a:r>
            <a:r>
              <a:rPr lang="es-CO" altLang="es-ES_tradnl" sz="1800" dirty="0" smtClean="0">
                <a:latin typeface="Calibri" panose="020F0502020204030204" pitchFamily="34" charset="0"/>
              </a:rPr>
              <a:t>urbana </a:t>
            </a:r>
            <a:r>
              <a:rPr lang="es-CO" altLang="es-ES_tradnl" sz="1800" dirty="0">
                <a:latin typeface="Calibri" panose="020F0502020204030204" pitchFamily="34" charset="0"/>
              </a:rPr>
              <a:t>95</a:t>
            </a:r>
            <a:r>
              <a:rPr lang="es-CO" altLang="es-ES_tradnl" sz="1800" dirty="0" smtClean="0">
                <a:latin typeface="Calibri" panose="020F0502020204030204" pitchFamily="34" charset="0"/>
              </a:rPr>
              <a:t>%, </a:t>
            </a:r>
            <a:r>
              <a:rPr lang="es-CO" altLang="es-ES_tradnl" sz="1800" dirty="0">
                <a:latin typeface="Calibri" panose="020F0502020204030204" pitchFamily="34" charset="0"/>
              </a:rPr>
              <a:t>cobertura </a:t>
            </a:r>
            <a:r>
              <a:rPr lang="es-CO" altLang="es-ES_tradnl" sz="1800" dirty="0" smtClean="0">
                <a:latin typeface="Calibri" panose="020F0502020204030204" pitchFamily="34" charset="0"/>
              </a:rPr>
              <a:t>rural </a:t>
            </a:r>
            <a:r>
              <a:rPr lang="es-CO" altLang="es-ES_tradnl" sz="1800" dirty="0">
                <a:latin typeface="Calibri" panose="020F0502020204030204" pitchFamily="34" charset="0"/>
              </a:rPr>
              <a:t>73% con corte a diciembre 2015 .   </a:t>
            </a:r>
            <a:endParaRPr lang="es-CO" altLang="es-ES_tradnl" sz="1800" dirty="0" smtClean="0">
              <a:latin typeface="Calibri" panose="020F0502020204030204" pitchFamily="34" charset="0"/>
            </a:endParaRPr>
          </a:p>
          <a:p>
            <a:r>
              <a:rPr lang="es-CO" altLang="es-ES_tradnl" sz="1800" dirty="0" smtClean="0">
                <a:latin typeface="Calibri" panose="020F0502020204030204" pitchFamily="34" charset="0"/>
              </a:rPr>
              <a:t>Cobertura de agua sin riesgo:   cobertura agua sin riesgo TOTAL 24% cobertura agua sin riesgo Rural 3%, cobertura agua sin riesgo Urbana 46%. A diciembre 2015. </a:t>
            </a:r>
          </a:p>
        </p:txBody>
      </p:sp>
      <p:pic>
        <p:nvPicPr>
          <p:cNvPr id="1026" name="Picture 2" descr="https://mundovete.files.wordpress.com/2011/01/zoonos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7892" y="1672722"/>
            <a:ext cx="2378481" cy="213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3.bp.blogspot.com/-P3rj_QXBZ0Y/UoDqSP3DSjI/AAAAAAAAAXU/UBq_QSuEe30/s1600/agua+llav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2633" y="4234858"/>
            <a:ext cx="1738887" cy="119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522" y="52388"/>
            <a:ext cx="1916113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762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arcador de contenido 2"/>
          <p:cNvSpPr>
            <a:spLocks noGrp="1"/>
          </p:cNvSpPr>
          <p:nvPr>
            <p:ph idx="1"/>
          </p:nvPr>
        </p:nvSpPr>
        <p:spPr>
          <a:xfrm>
            <a:off x="-14750" y="888387"/>
            <a:ext cx="6631799" cy="3285407"/>
          </a:xfrm>
        </p:spPr>
        <p:txBody>
          <a:bodyPr/>
          <a:lstStyle/>
          <a:p>
            <a:pPr marL="0" indent="0" algn="just">
              <a:buNone/>
            </a:pPr>
            <a:r>
              <a:rPr lang="es-ES_tradnl" altLang="es-ES_tradnl" sz="2000" dirty="0" smtClean="0">
                <a:solidFill>
                  <a:schemeClr val="bg2">
                    <a:lumMod val="50000"/>
                  </a:schemeClr>
                </a:solidFill>
              </a:rPr>
              <a:t>Residuos y RX: </a:t>
            </a:r>
          </a:p>
          <a:p>
            <a:pPr algn="just"/>
            <a:r>
              <a:rPr lang="es-CO" altLang="es-ES_tradnl" sz="1800" b="1" dirty="0" smtClean="0">
                <a:solidFill>
                  <a:schemeClr val="bg2">
                    <a:lumMod val="50000"/>
                  </a:schemeClr>
                </a:solidFill>
              </a:rPr>
              <a:t>Alcantarillado</a:t>
            </a:r>
            <a:r>
              <a:rPr lang="es-CO" altLang="es-ES_tradnl" sz="1800" dirty="0">
                <a:solidFill>
                  <a:schemeClr val="bg2">
                    <a:lumMod val="50000"/>
                  </a:schemeClr>
                </a:solidFill>
              </a:rPr>
              <a:t>:</a:t>
            </a:r>
            <a:r>
              <a:rPr lang="es-CO" altLang="es-ES_tradnl" sz="1800" dirty="0"/>
              <a:t> 79,4% en zonas urbanas y del 12.5% en la zona rural.           </a:t>
            </a:r>
          </a:p>
          <a:p>
            <a:pPr algn="just"/>
            <a:r>
              <a:rPr lang="es-CO" altLang="es-ES_tradnl" sz="1800" b="1" dirty="0">
                <a:solidFill>
                  <a:schemeClr val="bg2">
                    <a:lumMod val="50000"/>
                  </a:schemeClr>
                </a:solidFill>
              </a:rPr>
              <a:t>Eliminación de excretas</a:t>
            </a:r>
            <a:r>
              <a:rPr lang="es-CO" altLang="es-ES_tradnl" sz="1800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es-CO" altLang="es-ES_tradnl" sz="1800" dirty="0"/>
              <a:t>cobertura zona rural condiciones adecuadas de eliminación 48%, cobertura zona urbana condiciones adecuadas de eliminación 76%, cobertura total de condiciones adecuadas de eliminación de excretas 60</a:t>
            </a:r>
            <a:r>
              <a:rPr lang="es-CO" altLang="es-ES_tradnl" sz="1800" dirty="0" smtClean="0"/>
              <a:t>%.</a:t>
            </a:r>
          </a:p>
          <a:p>
            <a:pPr algn="just"/>
            <a:r>
              <a:rPr lang="es-CO" sz="1800" b="1" dirty="0" smtClean="0">
                <a:solidFill>
                  <a:schemeClr val="bg2">
                    <a:lumMod val="50000"/>
                  </a:schemeClr>
                </a:solidFill>
              </a:rPr>
              <a:t>Residuos peligrosos:</a:t>
            </a:r>
            <a:r>
              <a:rPr lang="es-CO" sz="1800" b="1" dirty="0" smtClean="0"/>
              <a:t> </a:t>
            </a:r>
            <a:r>
              <a:rPr lang="es-CO" sz="1800" dirty="0" smtClean="0"/>
              <a:t>En </a:t>
            </a:r>
            <a:r>
              <a:rPr lang="es-CO" sz="1800" dirty="0"/>
              <a:t>el 2014 en Nariño se generaron 777.97 toneladas de residuos peligrosos</a:t>
            </a:r>
          </a:p>
          <a:p>
            <a:pPr lvl="1" algn="just"/>
            <a:r>
              <a:rPr lang="es-CO" sz="1800" dirty="0"/>
              <a:t>94% corresponden a residuos de riesgo biológico. </a:t>
            </a:r>
          </a:p>
          <a:p>
            <a:pPr lvl="1" algn="just"/>
            <a:r>
              <a:rPr lang="es-CO" sz="1800" dirty="0"/>
              <a:t>77% al relleno sanitario, 14% incineración  9% se recicla</a:t>
            </a:r>
            <a:r>
              <a:rPr lang="es-CO" sz="1800" dirty="0" smtClean="0"/>
              <a:t>.</a:t>
            </a:r>
          </a:p>
          <a:p>
            <a:pPr lvl="1" algn="just"/>
            <a:endParaRPr lang="es-CO" sz="1800" dirty="0"/>
          </a:p>
          <a:p>
            <a:pPr lvl="1" algn="just"/>
            <a:endParaRPr lang="es-CO" sz="1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844" y="4187468"/>
            <a:ext cx="2035975" cy="202716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60" t="34838" r="9999" b="25377"/>
          <a:stretch/>
        </p:blipFill>
        <p:spPr>
          <a:xfrm>
            <a:off x="6814202" y="1936791"/>
            <a:ext cx="2224911" cy="223700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065190" y="4671552"/>
            <a:ext cx="5973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_tradnl" altLang="es-ES_tradnl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Entornos Saludables : </a:t>
            </a:r>
            <a:endParaRPr lang="es-ES_tradnl" altLang="es-ES_tradnl" b="1" dirty="0" smtClean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0" indent="0">
              <a:buNone/>
            </a:pPr>
            <a:endParaRPr lang="es-ES_tradnl" altLang="es-ES_tradnl" b="1" dirty="0">
              <a:latin typeface="+mn-lt"/>
            </a:endParaRPr>
          </a:p>
          <a:p>
            <a:r>
              <a:rPr lang="es-CO" altLang="es-ES_tradnl" dirty="0" smtClean="0">
                <a:latin typeface="+mn-lt"/>
              </a:rPr>
              <a:t>330 veredas de Nariño (17.7%) ha implementando la estrategia de entornos saludables.</a:t>
            </a:r>
            <a:endParaRPr lang="es-CO" dirty="0">
              <a:latin typeface="+mn-lt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474880" y="129920"/>
            <a:ext cx="7451777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_tradnl" altLang="es-ES_tradn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SALUD AMBIENTAL</a:t>
            </a:r>
            <a:endParaRPr lang="es-ES_tradnl" altLang="es-ES_tradn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167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0682" y="1291621"/>
            <a:ext cx="8953206" cy="2113937"/>
          </a:xfrm>
        </p:spPr>
        <p:txBody>
          <a:bodyPr/>
          <a:lstStyle/>
          <a:p>
            <a:r>
              <a:rPr lang="es-CO" altLang="es-ES_tradnl" sz="1800" b="1" dirty="0">
                <a:solidFill>
                  <a:schemeClr val="bg2">
                    <a:lumMod val="50000"/>
                  </a:schemeClr>
                </a:solidFill>
              </a:rPr>
              <a:t>GENERALIDADES</a:t>
            </a:r>
            <a:r>
              <a:rPr lang="es-CO" altLang="es-ES_tradnl" sz="1800" b="1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r>
              <a:rPr lang="es-CO" altLang="es-ES_tradnl" sz="1800" b="1" dirty="0" smtClean="0">
                <a:solidFill>
                  <a:schemeClr val="bg2">
                    <a:lumMod val="50000"/>
                  </a:schemeClr>
                </a:solidFill>
              </a:rPr>
              <a:t>Conformación </a:t>
            </a:r>
            <a:r>
              <a:rPr lang="es-CO" altLang="es-ES_tradnl" sz="1800" b="1" dirty="0">
                <a:solidFill>
                  <a:schemeClr val="bg2">
                    <a:lumMod val="50000"/>
                  </a:schemeClr>
                </a:solidFill>
              </a:rPr>
              <a:t>del Consejo Territorial de Salud </a:t>
            </a:r>
            <a:r>
              <a:rPr lang="es-CO" altLang="es-ES_tradnl" sz="1800" b="1" dirty="0" smtClean="0">
                <a:solidFill>
                  <a:schemeClr val="bg2">
                    <a:lumMod val="50000"/>
                  </a:schemeClr>
                </a:solidFill>
              </a:rPr>
              <a:t>Ambiental-COTSA: </a:t>
            </a:r>
            <a:r>
              <a:rPr lang="es-CO" altLang="es-ES_tradnl" sz="1800" dirty="0" smtClean="0"/>
              <a:t>4 mesas temáticas, 2 comités y 1 consejo legalmente constituidos. </a:t>
            </a:r>
            <a:endParaRPr lang="es-CO" altLang="es-ES_tradnl" sz="1800" b="1" dirty="0" smtClean="0"/>
          </a:p>
          <a:p>
            <a:r>
              <a:rPr lang="es-CO" altLang="es-ES_tradnl" sz="1800" b="1" dirty="0" smtClean="0">
                <a:solidFill>
                  <a:schemeClr val="bg2">
                    <a:lumMod val="50000"/>
                  </a:schemeClr>
                </a:solidFill>
              </a:rPr>
              <a:t>Sistema de información de Salud Ambiental- SISA. </a:t>
            </a:r>
            <a:r>
              <a:rPr lang="es-CO" altLang="es-ES_tradnl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CO" altLang="es-ES_tradnl" sz="1800" dirty="0" smtClean="0"/>
              <a:t>17,319 Establecimientos Urbanos, 9,718 establecimientos Rurales. Establecimientos TOTAL: 27,037, actualizado y funcionando. </a:t>
            </a:r>
            <a:endParaRPr lang="es-CO" altLang="es-ES_tradnl" sz="1800" b="1" dirty="0" smtClean="0"/>
          </a:p>
          <a:p>
            <a:r>
              <a:rPr lang="es-CO" altLang="es-ES_tradnl" sz="1800" dirty="0" smtClean="0"/>
              <a:t>Establecimientos </a:t>
            </a:r>
            <a:r>
              <a:rPr lang="es-CO" altLang="es-ES_tradnl" sz="1800" dirty="0"/>
              <a:t>funcionando cumpliendo las condiciones sanitarias = 77%.</a:t>
            </a:r>
            <a:endParaRPr lang="es-ES_tradnl" altLang="es-ES_tradnl" sz="1800" dirty="0"/>
          </a:p>
          <a:p>
            <a:endParaRPr lang="es-CO" sz="1800" dirty="0" smtClean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58637" y="296717"/>
            <a:ext cx="7451777" cy="509588"/>
          </a:xfrm>
        </p:spPr>
        <p:txBody>
          <a:bodyPr/>
          <a:lstStyle/>
          <a:p>
            <a:pPr algn="ctr" eaLnBrk="1" hangingPunct="1"/>
            <a:r>
              <a:rPr lang="es-ES_tradnl" altLang="es-ES_tradnl" sz="32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SALUD AMBIENTAL</a:t>
            </a:r>
            <a:endParaRPr lang="es-ES_tradnl" altLang="es-ES_tradnl" sz="32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552" y="3634158"/>
            <a:ext cx="2528943" cy="1683800"/>
          </a:xfrm>
          <a:prstGeom prst="rect">
            <a:avLst/>
          </a:prstGeom>
        </p:spPr>
      </p:pic>
      <p:pic>
        <p:nvPicPr>
          <p:cNvPr id="9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5515" y="3634158"/>
            <a:ext cx="2536369" cy="1683799"/>
          </a:xfrm>
          <a:prstGeom prst="rect">
            <a:avLst/>
          </a:prstGeom>
        </p:spPr>
      </p:pic>
      <p:pic>
        <p:nvPicPr>
          <p:cNvPr id="10" name="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2360" y="3634157"/>
            <a:ext cx="2376945" cy="168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0598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0138" y="2703513"/>
            <a:ext cx="7299325" cy="132556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sz="9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Gracias</a:t>
            </a:r>
            <a:endParaRPr lang="es-CO" sz="9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483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775" y="250825"/>
            <a:ext cx="1916113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025525" y="4956175"/>
            <a:ext cx="7373938" cy="11064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Calle 15 No. 28 - 41 Plazuela de Bomboná - San Juan de Pasto - Nariño - Colombia </a:t>
            </a:r>
          </a:p>
          <a:p>
            <a:pPr algn="ctr">
              <a:defRPr/>
            </a:pP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Conmutador: 723 54 28 – 723 69 28 – 723 33 59 – 723 22 60  </a:t>
            </a:r>
          </a:p>
          <a:p>
            <a:pPr algn="ctr">
              <a:defRPr/>
            </a:pP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Horario de Atención: Lunes a Viernes: 8a.m. - 12 m. y 2 p.m. - 6 p.m.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 </a:t>
            </a:r>
          </a:p>
          <a:p>
            <a:pPr>
              <a:defRPr/>
            </a:pP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/>
            </a:r>
            <a:b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endParaRPr lang="es-CO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2092325" y="5630863"/>
            <a:ext cx="486568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6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000" y="5794375"/>
            <a:ext cx="26987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1254125" y="5803900"/>
            <a:ext cx="38560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O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Instituto Departamental de Salud de Nariño</a:t>
            </a:r>
          </a:p>
        </p:txBody>
      </p:sp>
      <p:pic>
        <p:nvPicPr>
          <p:cNvPr id="20488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0088" y="5822950"/>
            <a:ext cx="3302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4756150" y="5803900"/>
            <a:ext cx="1625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O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@ENLAZATEIDSN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119813" y="5803900"/>
            <a:ext cx="15541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www.idsn.gov.co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775" y="250825"/>
            <a:ext cx="1916113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57" b="3899"/>
          <a:stretch/>
        </p:blipFill>
        <p:spPr>
          <a:xfrm>
            <a:off x="529390" y="1467852"/>
            <a:ext cx="5051615" cy="4578935"/>
          </a:xfrm>
          <a:prstGeom prst="rect">
            <a:avLst/>
          </a:prstGeom>
        </p:spPr>
      </p:pic>
      <p:sp>
        <p:nvSpPr>
          <p:cNvPr id="6" name="Marcador de contenido 2"/>
          <p:cNvSpPr>
            <a:spLocks noGrp="1"/>
          </p:cNvSpPr>
          <p:nvPr>
            <p:ph sz="half" idx="1"/>
          </p:nvPr>
        </p:nvSpPr>
        <p:spPr bwMode="auto">
          <a:xfrm>
            <a:off x="2625725" y="467729"/>
            <a:ext cx="3943517" cy="347662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es-CO" altLang="es-CO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ÍNDICE DE NECESIDADES EN SALUD. 2015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281863" y="2532004"/>
            <a:ext cx="36335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000" dirty="0"/>
              <a:t>"La salud es un estado de completo bienestar físico, mental y social, y no solamente la ausencia de afecciones o </a:t>
            </a:r>
            <a:r>
              <a:rPr lang="es-CO" sz="2000" dirty="0" smtClean="0"/>
              <a:t>enfermedades“</a:t>
            </a:r>
          </a:p>
          <a:p>
            <a:pPr algn="r"/>
            <a:endParaRPr lang="es-CO" sz="2000" b="0" i="0" dirty="0">
              <a:effectLst/>
              <a:latin typeface="Calibri" panose="020F0502020204030204" pitchFamily="34" charset="0"/>
            </a:endParaRPr>
          </a:p>
          <a:p>
            <a:pPr algn="r"/>
            <a:r>
              <a:rPr lang="es-CO" sz="2000" b="0" i="0" dirty="0" smtClean="0">
                <a:effectLst/>
                <a:latin typeface="Calibri" panose="020F0502020204030204" pitchFamily="34" charset="0"/>
              </a:rPr>
              <a:t> OMS</a:t>
            </a:r>
            <a:br>
              <a:rPr lang="es-CO" sz="2000" b="0" i="0" dirty="0" smtClean="0">
                <a:effectLst/>
                <a:latin typeface="Calibri" panose="020F0502020204030204" pitchFamily="34" charset="0"/>
              </a:rPr>
            </a:br>
            <a:r>
              <a:rPr lang="es-CO" sz="2000" b="0" i="0" dirty="0" smtClean="0">
                <a:effectLst/>
                <a:latin typeface="Calibri" panose="020F0502020204030204" pitchFamily="34" charset="0"/>
              </a:rPr>
              <a:t/>
            </a:r>
            <a:br>
              <a:rPr lang="es-CO" sz="2000" b="0" i="0" dirty="0" smtClean="0">
                <a:effectLst/>
                <a:latin typeface="Calibri" panose="020F0502020204030204" pitchFamily="34" charset="0"/>
              </a:rPr>
            </a:br>
            <a:endParaRPr lang="es-CO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2680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Marcador de contenido 2"/>
          <p:cNvSpPr>
            <a:spLocks noGrp="1"/>
          </p:cNvSpPr>
          <p:nvPr>
            <p:ph sz="half" idx="1"/>
          </p:nvPr>
        </p:nvSpPr>
        <p:spPr bwMode="auto">
          <a:xfrm>
            <a:off x="1008063" y="1535113"/>
            <a:ext cx="5949950" cy="347662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es-CO" altLang="es-CO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COBERTURA DE ASEGURAMIENTO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15938" y="2176463"/>
            <a:ext cx="79279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CO" dirty="0">
                <a:latin typeface="+mn-lt"/>
              </a:rPr>
              <a:t>El departamento aún no alcanza la cobertura universal del aseguramiento en salud. En algunos municipios de las subregiones de Sanquianga, Telembí y Abades las cobertura de aseguramiento se  encuentra entre </a:t>
            </a:r>
            <a:r>
              <a:rPr lang="es-CO" b="1" dirty="0">
                <a:latin typeface="+mn-lt"/>
              </a:rPr>
              <a:t>50% y 60%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180" y="3153737"/>
            <a:ext cx="4407369" cy="295038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317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775" y="250825"/>
            <a:ext cx="1916113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ortar rectángulo de esquina diagonal 8"/>
          <p:cNvSpPr/>
          <p:nvPr/>
        </p:nvSpPr>
        <p:spPr>
          <a:xfrm>
            <a:off x="5470525" y="4033838"/>
            <a:ext cx="2973388" cy="1189037"/>
          </a:xfrm>
          <a:prstGeom prst="snip2Diag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13319" name="CuadroTexto 7"/>
          <p:cNvSpPr txBox="1">
            <a:spLocks noChangeArrowheads="1"/>
          </p:cNvSpPr>
          <p:nvPr/>
        </p:nvSpPr>
        <p:spPr bwMode="auto">
          <a:xfrm>
            <a:off x="5470525" y="4092575"/>
            <a:ext cx="29733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CO" sz="3200">
                <a:solidFill>
                  <a:schemeClr val="bg1"/>
                </a:solidFill>
                <a:latin typeface="Calibri" panose="020F0502020204030204" pitchFamily="34" charset="0"/>
              </a:rPr>
              <a:t>Nariño: 82.2%</a:t>
            </a:r>
          </a:p>
          <a:p>
            <a:pPr algn="ctr" eaLnBrk="1" hangingPunct="1"/>
            <a:r>
              <a:rPr lang="es-CO" altLang="es-CO" sz="3200">
                <a:solidFill>
                  <a:schemeClr val="bg1"/>
                </a:solidFill>
                <a:latin typeface="Calibri" panose="020F0502020204030204" pitchFamily="34" charset="0"/>
              </a:rPr>
              <a:t>Colombia: 92.6%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775" y="250825"/>
            <a:ext cx="1916113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 bwMode="auto">
          <a:xfrm>
            <a:off x="1359820" y="756444"/>
            <a:ext cx="5949950" cy="347662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es-CO" altLang="es-CO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AUTORIDAD SANITARIA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295" y="2094590"/>
            <a:ext cx="4000500" cy="2228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uadroTexto 5"/>
          <p:cNvSpPr txBox="1"/>
          <p:nvPr/>
        </p:nvSpPr>
        <p:spPr>
          <a:xfrm>
            <a:off x="4462296" y="2094590"/>
            <a:ext cx="442904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CO" dirty="0" smtClean="0">
                <a:latin typeface="+mn-lt"/>
              </a:rPr>
              <a:t>En Nariño, el porcentaje de IPS que no cumplen los criterios de habilitación se redujo de 58% a 29% entre 2012 y 2015. A pesar de ello las ESE de los municipios de:</a:t>
            </a:r>
            <a:r>
              <a:rPr lang="es-CO" b="1" dirty="0" smtClean="0">
                <a:latin typeface="+mn-lt"/>
              </a:rPr>
              <a:t> La Tola, La Llanada, Tumaco, El Charco, San Bernardo, Barbacoas y Francisco Pizarro </a:t>
            </a:r>
            <a:r>
              <a:rPr lang="es-CO" dirty="0" smtClean="0">
                <a:latin typeface="+mn-lt"/>
              </a:rPr>
              <a:t>están en alto riesgo financiero o son </a:t>
            </a:r>
            <a:r>
              <a:rPr lang="es-CO" b="1" dirty="0" smtClean="0">
                <a:solidFill>
                  <a:srgbClr val="FF0000"/>
                </a:solidFill>
                <a:latin typeface="+mn-lt"/>
              </a:rPr>
              <a:t>inviables</a:t>
            </a:r>
            <a:endParaRPr lang="es-CO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34295" y="4551875"/>
            <a:ext cx="84487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CO" dirty="0" smtClean="0">
                <a:latin typeface="+mn-lt"/>
              </a:rPr>
              <a:t>El MSPS redujo el </a:t>
            </a:r>
            <a:r>
              <a:rPr lang="es-CO" b="1" dirty="0" smtClean="0">
                <a:latin typeface="+mn-lt"/>
              </a:rPr>
              <a:t>60% </a:t>
            </a:r>
            <a:r>
              <a:rPr lang="es-CO" dirty="0" smtClean="0">
                <a:latin typeface="+mn-lt"/>
              </a:rPr>
              <a:t>de los recursos para la atención a la población pobre no afiliada. Por lo anterior el déficit de recursos para atención en 2016 es cercano a los </a:t>
            </a:r>
            <a:r>
              <a:rPr lang="es-CO" b="1" dirty="0" smtClean="0">
                <a:latin typeface="+mn-lt"/>
              </a:rPr>
              <a:t>10,000 millones de pesos.</a:t>
            </a:r>
            <a:endParaRPr lang="es-CO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6797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775" y="250825"/>
            <a:ext cx="1916113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1775" y="2813839"/>
            <a:ext cx="4641014" cy="3632282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s-ES_tradnl" altLang="es-ES_tradnl" sz="1800" dirty="0" smtClean="0">
                <a:latin typeface="Calibri" panose="020F0502020204030204" pitchFamily="34" charset="0"/>
              </a:rPr>
              <a:t>Entre 2014 y 2015, se registraron en el 399 emergencias, con un saldo de </a:t>
            </a:r>
            <a:r>
              <a:rPr lang="es-ES_tradnl" altLang="es-ES_tradnl" sz="1800" b="1" dirty="0" smtClean="0">
                <a:latin typeface="Calibri" panose="020F0502020204030204" pitchFamily="34" charset="0"/>
              </a:rPr>
              <a:t>876 heridos y 64 víctimas mortales </a:t>
            </a:r>
            <a:endParaRPr lang="es-ES_tradnl" altLang="es-ES_tradnl" sz="1800" b="1" dirty="0">
              <a:latin typeface="Calibri" panose="020F050202020403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0212" y="2935706"/>
            <a:ext cx="3294398" cy="2470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ángulo 1"/>
          <p:cNvSpPr/>
          <p:nvPr/>
        </p:nvSpPr>
        <p:spPr>
          <a:xfrm>
            <a:off x="231775" y="1810132"/>
            <a:ext cx="83828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s-ES_tradnl" altLang="es-ES_tradnl" dirty="0" smtClean="0">
                <a:latin typeface="Calibri" panose="020F0502020204030204" pitchFamily="34" charset="0"/>
              </a:rPr>
              <a:t>El departamento de </a:t>
            </a:r>
            <a:r>
              <a:rPr lang="es-ES_tradnl" altLang="es-ES_tradnl" b="1" dirty="0" smtClean="0">
                <a:latin typeface="Calibri" panose="020F0502020204030204" pitchFamily="34" charset="0"/>
              </a:rPr>
              <a:t>Nariño</a:t>
            </a:r>
            <a:r>
              <a:rPr lang="es-ES_tradnl" altLang="es-ES_tradnl" dirty="0" smtClean="0">
                <a:latin typeface="Calibri" panose="020F0502020204030204" pitchFamily="34" charset="0"/>
              </a:rPr>
              <a:t> se encuentra expuesto a diferentes eventos de emergencias, generados por  </a:t>
            </a:r>
            <a:r>
              <a:rPr lang="es-ES_tradnl" altLang="es-ES_tradnl" b="1" dirty="0" smtClean="0">
                <a:latin typeface="Calibri" panose="020F0502020204030204" pitchFamily="34" charset="0"/>
              </a:rPr>
              <a:t>amenazas de tipo natural</a:t>
            </a:r>
            <a:r>
              <a:rPr lang="es-ES_tradnl" altLang="es-ES_tradnl" dirty="0" smtClean="0">
                <a:latin typeface="Calibri" panose="020F0502020204030204" pitchFamily="34" charset="0"/>
              </a:rPr>
              <a:t>,  antrópico intencional, no intencional y epidemiológico.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31775" y="3823573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dirty="0" smtClean="0">
                <a:latin typeface="Calibri" panose="020F0502020204030204" pitchFamily="34" charset="0"/>
              </a:rPr>
              <a:t>El instituto departamental de salud anualmente trabaja con las secretarias,  direcciones locales así como hospitales y centros de salud en la formulación de planes de respuesta  específicos, en la gestión integral del riesgo incluyendo la planificación, gestión, respuesta y rehabilitación ante cualquier evento.</a:t>
            </a:r>
            <a:endParaRPr lang="es-CO" dirty="0">
              <a:latin typeface="Calibri" panose="020F0502020204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708484" y="340945"/>
            <a:ext cx="57401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altLang="es-ES_tradnl" sz="2400" b="1" dirty="0" smtClean="0">
                <a:solidFill>
                  <a:schemeClr val="bg2">
                    <a:lumMod val="50000"/>
                  </a:schemeClr>
                </a:solidFill>
              </a:rPr>
              <a:t>SALUD PUBLICA EN EMERGENCIAS Y DESASTRES </a:t>
            </a:r>
            <a:endParaRPr lang="es-CO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9057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contenido 2"/>
          <p:cNvSpPr>
            <a:spLocks noGrp="1"/>
          </p:cNvSpPr>
          <p:nvPr>
            <p:ph sz="half" idx="1"/>
          </p:nvPr>
        </p:nvSpPr>
        <p:spPr bwMode="auto">
          <a:xfrm>
            <a:off x="1311275" y="1358900"/>
            <a:ext cx="5949950" cy="347663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es-CO" altLang="es-CO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COBERTURAS DE VACUNACIÓN EN MENORES DE UN AÑO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63525" y="2498725"/>
            <a:ext cx="4205288" cy="314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CO" dirty="0">
                <a:latin typeface="+mn-lt"/>
              </a:rPr>
              <a:t>91 de cada 100 menores de un año completaron su esquema de vacunación, igualando el indicador nacional. Aún así, se identifican coberturas críticas en los municipios de: Magüí Payán, Consacá, Roberto Payán, Gualmatán, San Bernardo y Francisco Pizarro.</a:t>
            </a:r>
          </a:p>
          <a:p>
            <a:pPr algn="just">
              <a:defRPr/>
            </a:pPr>
            <a:endParaRPr lang="es-CO" dirty="0">
              <a:latin typeface="+mn-lt"/>
            </a:endParaRPr>
          </a:p>
          <a:p>
            <a:pPr algn="just">
              <a:defRPr/>
            </a:pPr>
            <a:endParaRPr lang="es-CO" dirty="0">
              <a:latin typeface="+mn-lt"/>
            </a:endParaRPr>
          </a:p>
          <a:p>
            <a:pPr algn="just">
              <a:defRPr/>
            </a:pPr>
            <a:endParaRPr lang="es-CO" dirty="0">
              <a:latin typeface="+mn-lt"/>
            </a:endParaRPr>
          </a:p>
          <a:p>
            <a:pPr algn="just">
              <a:defRPr/>
            </a:pPr>
            <a:r>
              <a:rPr lang="es-CO" dirty="0">
                <a:latin typeface="+mn-lt"/>
              </a:rPr>
              <a:t> </a:t>
            </a:r>
          </a:p>
        </p:txBody>
      </p:sp>
      <p:pic>
        <p:nvPicPr>
          <p:cNvPr id="14341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775" y="250825"/>
            <a:ext cx="1916113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ortar rectángulo de esquina diagonal 7"/>
          <p:cNvSpPr/>
          <p:nvPr/>
        </p:nvSpPr>
        <p:spPr>
          <a:xfrm>
            <a:off x="328613" y="4689475"/>
            <a:ext cx="2973387" cy="1189038"/>
          </a:xfrm>
          <a:prstGeom prst="snip2Diag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u="sng"/>
          </a:p>
        </p:txBody>
      </p:sp>
      <p:sp>
        <p:nvSpPr>
          <p:cNvPr id="14343" name="CuadroTexto 7"/>
          <p:cNvSpPr txBox="1">
            <a:spLocks noChangeArrowheads="1"/>
          </p:cNvSpPr>
          <p:nvPr/>
        </p:nvSpPr>
        <p:spPr bwMode="auto">
          <a:xfrm>
            <a:off x="346075" y="4722813"/>
            <a:ext cx="297338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CO" sz="3200">
                <a:solidFill>
                  <a:schemeClr val="bg1"/>
                </a:solidFill>
                <a:latin typeface="Calibri" panose="020F0502020204030204" pitchFamily="34" charset="0"/>
              </a:rPr>
              <a:t>Nariño: 91.3%</a:t>
            </a:r>
          </a:p>
          <a:p>
            <a:pPr algn="ctr" eaLnBrk="1" hangingPunct="1"/>
            <a:r>
              <a:rPr lang="es-CO" altLang="es-CO" sz="3200">
                <a:solidFill>
                  <a:schemeClr val="bg1"/>
                </a:solidFill>
                <a:latin typeface="Calibri" panose="020F0502020204030204" pitchFamily="34" charset="0"/>
              </a:rPr>
              <a:t>Colombia: 91.3%</a:t>
            </a:r>
          </a:p>
        </p:txBody>
      </p:sp>
      <p:pic>
        <p:nvPicPr>
          <p:cNvPr id="9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5049" y="2390775"/>
            <a:ext cx="2616200" cy="3487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contenido 2"/>
          <p:cNvSpPr>
            <a:spLocks noGrp="1"/>
          </p:cNvSpPr>
          <p:nvPr>
            <p:ph sz="half" idx="1"/>
          </p:nvPr>
        </p:nvSpPr>
        <p:spPr bwMode="auto">
          <a:xfrm>
            <a:off x="1284288" y="1471613"/>
            <a:ext cx="5949950" cy="347662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es-CO" altLang="es-CO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TASA DE MORTALIDAD INFANTIL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562475" y="2287588"/>
            <a:ext cx="3914775" cy="3970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CO" dirty="0">
                <a:latin typeface="+mn-lt"/>
              </a:rPr>
              <a:t>La mortalidad infantil se redujo un 10% entre 2005 y 2013. De esta forma se ha evitado la muerte de más de 40 menores de un año.</a:t>
            </a:r>
          </a:p>
          <a:p>
            <a:pPr algn="just">
              <a:defRPr/>
            </a:pPr>
            <a:r>
              <a:rPr lang="es-CO" dirty="0">
                <a:latin typeface="+mn-lt"/>
              </a:rPr>
              <a:t> </a:t>
            </a:r>
          </a:p>
          <a:p>
            <a:pPr algn="just">
              <a:defRPr/>
            </a:pPr>
            <a:r>
              <a:rPr lang="es-CO" dirty="0">
                <a:latin typeface="+mn-lt"/>
              </a:rPr>
              <a:t>A pesar de los avances en la reducción de la mortalidad infantil, la región pacífica Nariñense sigue mostrando un panorama desfavorable.</a:t>
            </a:r>
          </a:p>
          <a:p>
            <a:pPr algn="just">
              <a:defRPr/>
            </a:pPr>
            <a:endParaRPr lang="es-CO" dirty="0">
              <a:latin typeface="+mn-lt"/>
            </a:endParaRPr>
          </a:p>
          <a:p>
            <a:pPr algn="just">
              <a:defRPr/>
            </a:pPr>
            <a:endParaRPr lang="es-CO" dirty="0">
              <a:latin typeface="+mn-lt"/>
            </a:endParaRPr>
          </a:p>
          <a:p>
            <a:pPr algn="just">
              <a:defRPr/>
            </a:pPr>
            <a:endParaRPr lang="es-CO" dirty="0">
              <a:latin typeface="+mn-lt"/>
            </a:endParaRPr>
          </a:p>
          <a:p>
            <a:pPr algn="just">
              <a:defRPr/>
            </a:pPr>
            <a:endParaRPr lang="es-CO" dirty="0">
              <a:latin typeface="+mn-lt"/>
            </a:endParaRPr>
          </a:p>
          <a:p>
            <a:pPr algn="just">
              <a:defRPr/>
            </a:pPr>
            <a:r>
              <a:rPr lang="es-CO" dirty="0">
                <a:latin typeface="+mn-lt"/>
              </a:rPr>
              <a:t>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927" y="2380437"/>
            <a:ext cx="4138377" cy="310378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365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775" y="250825"/>
            <a:ext cx="1916113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ortar rectángulo de esquina diagonal 8"/>
          <p:cNvSpPr/>
          <p:nvPr/>
        </p:nvSpPr>
        <p:spPr>
          <a:xfrm>
            <a:off x="4584700" y="4889500"/>
            <a:ext cx="2973388" cy="1189038"/>
          </a:xfrm>
          <a:prstGeom prst="snip2Diag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u="sng"/>
          </a:p>
        </p:txBody>
      </p:sp>
      <p:sp>
        <p:nvSpPr>
          <p:cNvPr id="15367" name="CuadroTexto 7"/>
          <p:cNvSpPr txBox="1">
            <a:spLocks noChangeArrowheads="1"/>
          </p:cNvSpPr>
          <p:nvPr/>
        </p:nvSpPr>
        <p:spPr bwMode="auto">
          <a:xfrm>
            <a:off x="4584700" y="4889500"/>
            <a:ext cx="29733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CO" sz="3200" dirty="0">
                <a:solidFill>
                  <a:schemeClr val="bg1"/>
                </a:solidFill>
                <a:latin typeface="Calibri" panose="020F0502020204030204" pitchFamily="34" charset="0"/>
              </a:rPr>
              <a:t>Nariño: 22.8 </a:t>
            </a:r>
          </a:p>
          <a:p>
            <a:pPr algn="ctr" eaLnBrk="1" hangingPunct="1"/>
            <a:r>
              <a:rPr lang="es-CO" altLang="es-CO" sz="3200" dirty="0">
                <a:solidFill>
                  <a:schemeClr val="bg1"/>
                </a:solidFill>
                <a:latin typeface="Calibri" panose="020F0502020204030204" pitchFamily="34" charset="0"/>
              </a:rPr>
              <a:t>Colombia: </a:t>
            </a:r>
            <a:r>
              <a:rPr lang="es-CO" altLang="es-CO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17.1</a:t>
            </a:r>
            <a:r>
              <a:rPr lang="es-CO" altLang="es-CO" sz="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Muertes por cada 1,000 NV</a:t>
            </a:r>
            <a:endParaRPr lang="es-CO" altLang="es-CO" sz="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contenido 2"/>
          <p:cNvSpPr>
            <a:spLocks noGrp="1"/>
          </p:cNvSpPr>
          <p:nvPr>
            <p:ph sz="half" idx="1"/>
          </p:nvPr>
        </p:nvSpPr>
        <p:spPr bwMode="auto">
          <a:xfrm>
            <a:off x="1189831" y="1347589"/>
            <a:ext cx="5949950" cy="347662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es-CO" altLang="es-CO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PROPORCIÓN DE RECIÉN NACIDOS </a:t>
            </a: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es-CO" altLang="es-CO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 BAJO PESO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779963" y="2465388"/>
            <a:ext cx="4144962" cy="36933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CO" dirty="0">
                <a:latin typeface="+mn-lt"/>
              </a:rPr>
              <a:t>De acuerdo con cifras oficiales del DANE, </a:t>
            </a:r>
            <a:r>
              <a:rPr lang="es-CO" dirty="0" smtClean="0">
                <a:latin typeface="+mn-lt"/>
              </a:rPr>
              <a:t>aproximadamente 9 </a:t>
            </a:r>
            <a:r>
              <a:rPr lang="es-CO" dirty="0">
                <a:latin typeface="+mn-lt"/>
              </a:rPr>
              <a:t>de cada 100 recién nacidos en Nariño pesan menos de 2,500gr.  </a:t>
            </a:r>
          </a:p>
          <a:p>
            <a:pPr>
              <a:defRPr/>
            </a:pPr>
            <a:endParaRPr lang="es-CO" dirty="0">
              <a:latin typeface="+mn-lt"/>
            </a:endParaRPr>
          </a:p>
          <a:p>
            <a:pPr algn="just">
              <a:defRPr/>
            </a:pPr>
            <a:r>
              <a:rPr lang="es-CO" dirty="0">
                <a:latin typeface="+mn-lt"/>
              </a:rPr>
              <a:t>Situación relevante si se tiene en cuenta que el bajo peso </a:t>
            </a:r>
            <a:r>
              <a:rPr lang="es-CO" dirty="0" smtClean="0">
                <a:latin typeface="+mn-lt"/>
              </a:rPr>
              <a:t>est</a:t>
            </a:r>
            <a:r>
              <a:rPr lang="es-CO" dirty="0">
                <a:latin typeface="+mn-lt"/>
              </a:rPr>
              <a:t>á</a:t>
            </a:r>
            <a:r>
              <a:rPr lang="es-CO" dirty="0" smtClean="0">
                <a:latin typeface="+mn-lt"/>
              </a:rPr>
              <a:t> asociado a la muerte </a:t>
            </a:r>
            <a:r>
              <a:rPr lang="es-CO" dirty="0">
                <a:latin typeface="+mn-lt"/>
              </a:rPr>
              <a:t>en menores de un año.</a:t>
            </a:r>
          </a:p>
          <a:p>
            <a:pPr>
              <a:defRPr/>
            </a:pPr>
            <a:endParaRPr lang="es-CO" b="1" dirty="0">
              <a:latin typeface="+mn-lt"/>
            </a:endParaRPr>
          </a:p>
          <a:p>
            <a:pPr>
              <a:defRPr/>
            </a:pPr>
            <a:endParaRPr lang="es-CO" b="1" dirty="0">
              <a:latin typeface="+mn-lt"/>
            </a:endParaRPr>
          </a:p>
          <a:p>
            <a:pPr>
              <a:defRPr/>
            </a:pPr>
            <a:endParaRPr lang="es-CO" dirty="0">
              <a:latin typeface="+mn-lt"/>
            </a:endParaRPr>
          </a:p>
          <a:p>
            <a:pPr>
              <a:defRPr/>
            </a:pPr>
            <a:endParaRPr lang="es-CO" dirty="0">
              <a:latin typeface="+mn-lt"/>
            </a:endParaRPr>
          </a:p>
          <a:p>
            <a:pPr>
              <a:defRPr/>
            </a:pPr>
            <a:r>
              <a:rPr lang="es-CO" dirty="0">
                <a:latin typeface="+mn-lt"/>
              </a:rPr>
              <a:t> </a:t>
            </a:r>
          </a:p>
        </p:txBody>
      </p:sp>
      <p:pic>
        <p:nvPicPr>
          <p:cNvPr id="18436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775" y="250825"/>
            <a:ext cx="1916113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143" y="2714625"/>
            <a:ext cx="4349110" cy="291943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Recortar rectángulo de esquina diagonal 8"/>
          <p:cNvSpPr/>
          <p:nvPr/>
        </p:nvSpPr>
        <p:spPr>
          <a:xfrm>
            <a:off x="4779963" y="4722813"/>
            <a:ext cx="2827337" cy="1187450"/>
          </a:xfrm>
          <a:prstGeom prst="snip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8439" name="CuadroTexto 7"/>
          <p:cNvSpPr txBox="1">
            <a:spLocks noChangeArrowheads="1"/>
          </p:cNvSpPr>
          <p:nvPr/>
        </p:nvSpPr>
        <p:spPr bwMode="auto">
          <a:xfrm>
            <a:off x="4706937" y="4851799"/>
            <a:ext cx="29733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CO" sz="3200" dirty="0">
                <a:solidFill>
                  <a:schemeClr val="bg1"/>
                </a:solidFill>
                <a:latin typeface="Calibri" panose="020F0502020204030204" pitchFamily="34" charset="0"/>
              </a:rPr>
              <a:t>Nariño: 8.7 %</a:t>
            </a:r>
          </a:p>
          <a:p>
            <a:pPr algn="ctr" eaLnBrk="1" hangingPunct="1"/>
            <a:r>
              <a:rPr lang="es-CO" altLang="es-CO" sz="3200" dirty="0">
                <a:solidFill>
                  <a:schemeClr val="bg1"/>
                </a:solidFill>
                <a:latin typeface="Calibri" panose="020F0502020204030204" pitchFamily="34" charset="0"/>
              </a:rPr>
              <a:t>Colombia: 8.9 %</a:t>
            </a:r>
          </a:p>
        </p:txBody>
      </p:sp>
    </p:spTree>
    <p:extLst>
      <p:ext uri="{BB962C8B-B14F-4D97-AF65-F5344CB8AC3E}">
        <p14:creationId xmlns:p14="http://schemas.microsoft.com/office/powerpoint/2010/main" xmlns="" val="1980886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contenido 2"/>
          <p:cNvSpPr>
            <a:spLocks noGrp="1"/>
          </p:cNvSpPr>
          <p:nvPr>
            <p:ph sz="half" idx="1"/>
          </p:nvPr>
        </p:nvSpPr>
        <p:spPr bwMode="auto">
          <a:xfrm>
            <a:off x="1458119" y="582613"/>
            <a:ext cx="5949950" cy="347662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es-CO" altLang="es-CO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SEGURIDAD ALIMENTARIA Y NUTRICIONAL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138861" y="1983018"/>
            <a:ext cx="439152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CO" dirty="0">
                <a:latin typeface="+mn-lt"/>
              </a:rPr>
              <a:t>En 2015 se notificaron 7 muertes por desnutrición en el departamento de Nariño.  La mayor parte de los casos en niños de la </a:t>
            </a:r>
            <a:r>
              <a:rPr lang="es-CO" b="1" dirty="0">
                <a:latin typeface="+mn-lt"/>
              </a:rPr>
              <a:t>costa pacífica Nariñense </a:t>
            </a:r>
            <a:r>
              <a:rPr lang="es-CO" dirty="0">
                <a:latin typeface="+mn-lt"/>
              </a:rPr>
              <a:t>y en el municipio de </a:t>
            </a:r>
            <a:r>
              <a:rPr lang="es-CO" b="1" dirty="0">
                <a:latin typeface="+mn-lt"/>
              </a:rPr>
              <a:t>Cumbal</a:t>
            </a:r>
            <a:r>
              <a:rPr lang="es-CO" b="1" dirty="0" smtClean="0">
                <a:latin typeface="+mn-lt"/>
              </a:rPr>
              <a:t>. </a:t>
            </a:r>
          </a:p>
          <a:p>
            <a:pPr algn="just">
              <a:defRPr/>
            </a:pPr>
            <a:endParaRPr lang="es-CO" b="1" dirty="0">
              <a:latin typeface="+mn-lt"/>
            </a:endParaRPr>
          </a:p>
          <a:p>
            <a:pPr algn="just">
              <a:defRPr/>
            </a:pPr>
            <a:endParaRPr lang="es-CO" b="1" dirty="0">
              <a:latin typeface="+mn-lt"/>
            </a:endParaRPr>
          </a:p>
          <a:p>
            <a:pPr algn="just">
              <a:defRPr/>
            </a:pPr>
            <a:endParaRPr lang="es-CO" dirty="0">
              <a:latin typeface="+mn-lt"/>
            </a:endParaRPr>
          </a:p>
          <a:p>
            <a:pPr algn="just">
              <a:defRPr/>
            </a:pPr>
            <a:endParaRPr lang="es-CO" dirty="0">
              <a:latin typeface="+mn-lt"/>
            </a:endParaRPr>
          </a:p>
          <a:p>
            <a:pPr algn="just">
              <a:defRPr/>
            </a:pPr>
            <a:r>
              <a:rPr lang="es-CO" dirty="0">
                <a:latin typeface="+mn-lt"/>
              </a:rPr>
              <a:t>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773" y="1692101"/>
            <a:ext cx="3319562" cy="221501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7413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185" y="299950"/>
            <a:ext cx="1916113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ortar rectángulo de esquina diagonal 8"/>
          <p:cNvSpPr/>
          <p:nvPr/>
        </p:nvSpPr>
        <p:spPr>
          <a:xfrm>
            <a:off x="299184" y="4662707"/>
            <a:ext cx="3538889" cy="1534818"/>
          </a:xfrm>
          <a:prstGeom prst="snip2Diag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u="sng"/>
          </a:p>
        </p:txBody>
      </p:sp>
      <p:sp>
        <p:nvSpPr>
          <p:cNvPr id="17415" name="CuadroTexto 7"/>
          <p:cNvSpPr txBox="1">
            <a:spLocks noChangeArrowheads="1"/>
          </p:cNvSpPr>
          <p:nvPr/>
        </p:nvSpPr>
        <p:spPr bwMode="auto">
          <a:xfrm>
            <a:off x="74966" y="4845340"/>
            <a:ext cx="3987324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CO" dirty="0" smtClean="0">
                <a:solidFill>
                  <a:schemeClr val="bg1"/>
                </a:solidFill>
                <a:latin typeface="Calibri" panose="020F0502020204030204" pitchFamily="34" charset="0"/>
              </a:rPr>
              <a:t>Tasa de mortalidad por desnutrición</a:t>
            </a:r>
          </a:p>
          <a:p>
            <a:pPr algn="ctr" eaLnBrk="1" hangingPunct="1"/>
            <a:r>
              <a:rPr lang="es-CO" altLang="es-CO" dirty="0" smtClean="0">
                <a:solidFill>
                  <a:schemeClr val="bg1"/>
                </a:solidFill>
                <a:latin typeface="Calibri" panose="020F0502020204030204" pitchFamily="34" charset="0"/>
              </a:rPr>
              <a:t>Nariño</a:t>
            </a:r>
            <a:r>
              <a:rPr lang="es-CO" altLang="es-CO" dirty="0">
                <a:solidFill>
                  <a:schemeClr val="bg1"/>
                </a:solidFill>
                <a:latin typeface="Calibri" panose="020F0502020204030204" pitchFamily="34" charset="0"/>
              </a:rPr>
              <a:t>: </a:t>
            </a:r>
            <a:r>
              <a:rPr lang="es-CO" altLang="es-CO" dirty="0" smtClean="0">
                <a:solidFill>
                  <a:schemeClr val="bg1"/>
                </a:solidFill>
                <a:latin typeface="Calibri" panose="020F0502020204030204" pitchFamily="34" charset="0"/>
              </a:rPr>
              <a:t>4.3 </a:t>
            </a:r>
            <a:endParaRPr lang="es-CO" altLang="es-CO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es-CO" altLang="es-CO" dirty="0">
                <a:solidFill>
                  <a:schemeClr val="bg1"/>
                </a:solidFill>
                <a:latin typeface="Calibri" panose="020F0502020204030204" pitchFamily="34" charset="0"/>
              </a:rPr>
              <a:t>Colombia: </a:t>
            </a:r>
            <a:r>
              <a:rPr lang="es-CO" altLang="es-CO" dirty="0" smtClean="0">
                <a:solidFill>
                  <a:schemeClr val="bg1"/>
                </a:solidFill>
                <a:latin typeface="Calibri" panose="020F0502020204030204" pitchFamily="34" charset="0"/>
              </a:rPr>
              <a:t>3.2</a:t>
            </a:r>
          </a:p>
          <a:p>
            <a:pPr algn="ctr" eaLnBrk="1" hangingPunct="1"/>
            <a:endParaRPr lang="es-CO" altLang="es-CO" sz="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es-CO" altLang="es-CO" sz="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Muertes por cada 100,000 menores </a:t>
            </a:r>
            <a:endParaRPr lang="es-CO" altLang="es-CO" sz="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138861" y="3907111"/>
            <a:ext cx="439152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CO" dirty="0" smtClean="0">
                <a:latin typeface="+mn-lt"/>
              </a:rPr>
              <a:t>En Nariño </a:t>
            </a:r>
            <a:r>
              <a:rPr lang="es-CO" b="1" dirty="0" smtClean="0">
                <a:latin typeface="+mn-lt"/>
              </a:rPr>
              <a:t>22 de cada 100 menores de 5 años padecen de retraso en el crecimiento</a:t>
            </a:r>
            <a:r>
              <a:rPr lang="es-CO" dirty="0" smtClean="0">
                <a:latin typeface="+mn-lt"/>
              </a:rPr>
              <a:t> y 5 de cada 100 tienen </a:t>
            </a:r>
            <a:r>
              <a:rPr lang="es-CO" b="1" dirty="0" smtClean="0">
                <a:latin typeface="+mn-lt"/>
              </a:rPr>
              <a:t>bajo peso para su edad</a:t>
            </a:r>
            <a:r>
              <a:rPr lang="es-CO" dirty="0" smtClean="0">
                <a:latin typeface="+mn-lt"/>
              </a:rPr>
              <a:t>. Estas cifras</a:t>
            </a:r>
            <a:r>
              <a:rPr lang="es-CO" b="1" dirty="0" smtClean="0">
                <a:latin typeface="+mn-lt"/>
              </a:rPr>
              <a:t> </a:t>
            </a:r>
            <a:r>
              <a:rPr lang="es-CO" dirty="0" smtClean="0">
                <a:latin typeface="+mn-lt"/>
              </a:rPr>
              <a:t>superan la media nacional.</a:t>
            </a:r>
          </a:p>
          <a:p>
            <a:pPr algn="just">
              <a:defRPr/>
            </a:pPr>
            <a:endParaRPr lang="es-CO" b="1" dirty="0">
              <a:latin typeface="+mn-lt"/>
            </a:endParaRPr>
          </a:p>
          <a:p>
            <a:pPr algn="just">
              <a:defRPr/>
            </a:pPr>
            <a:endParaRPr lang="es-CO" b="1" dirty="0">
              <a:latin typeface="+mn-lt"/>
            </a:endParaRPr>
          </a:p>
          <a:p>
            <a:pPr algn="just">
              <a:defRPr/>
            </a:pPr>
            <a:endParaRPr lang="es-CO" dirty="0">
              <a:latin typeface="+mn-lt"/>
            </a:endParaRPr>
          </a:p>
          <a:p>
            <a:pPr algn="just">
              <a:defRPr/>
            </a:pPr>
            <a:endParaRPr lang="es-CO" dirty="0">
              <a:latin typeface="+mn-lt"/>
            </a:endParaRPr>
          </a:p>
          <a:p>
            <a:pPr algn="just">
              <a:defRPr/>
            </a:pPr>
            <a:r>
              <a:rPr lang="es-CO" dirty="0">
                <a:latin typeface="+mn-lt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697</TotalTime>
  <Words>1231</Words>
  <Application>Microsoft Office PowerPoint</Application>
  <PresentationFormat>Presentación en pantalla (4:3)</PresentationFormat>
  <Paragraphs>174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Diagnóstico Instituto Departamental de Salud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EMBARAZOS EN ADOLESCENTES</vt:lpstr>
      <vt:lpstr>Diapositiva 12</vt:lpstr>
      <vt:lpstr>Diapositiva 13</vt:lpstr>
      <vt:lpstr> VIDA SALUDABLE Y CONDICIONES NO TRASMISIBLES </vt:lpstr>
      <vt:lpstr>POBLACIÓN VULNERABLE</vt:lpstr>
      <vt:lpstr>SALUD AMBIENTAL</vt:lpstr>
      <vt:lpstr>Diapositiva 17</vt:lpstr>
      <vt:lpstr>SALUD AMBIENTAL</vt:lpstr>
      <vt:lpstr>Gracias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Mafe</dc:creator>
  <cp:lastModifiedBy>Acer</cp:lastModifiedBy>
  <cp:revision>62</cp:revision>
  <dcterms:created xsi:type="dcterms:W3CDTF">2016-01-26T14:13:59Z</dcterms:created>
  <dcterms:modified xsi:type="dcterms:W3CDTF">2016-02-16T04:24:03Z</dcterms:modified>
</cp:coreProperties>
</file>