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8FE8"/>
    <a:srgbClr val="FCE4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4660"/>
  </p:normalViewPr>
  <p:slideViewPr>
    <p:cSldViewPr snapToGrid="0">
      <p:cViewPr>
        <p:scale>
          <a:sx n="50" d="100"/>
          <a:sy n="5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88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89612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84031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21186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0968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4962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20260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74767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45964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27188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08E146-2A40-427E-B0EF-64BC81C04B9A}" type="datetimeFigureOut">
              <a:rPr lang="es-CO" smtClean="0"/>
              <a:pPr/>
              <a:t>11/02/2016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F2474-FAA2-448B-9627-77E14227060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2526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897" y="3537203"/>
            <a:ext cx="72990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24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1465" y="3489960"/>
            <a:ext cx="7772400" cy="1888228"/>
          </a:xfrm>
        </p:spPr>
        <p:txBody>
          <a:bodyPr/>
          <a:lstStyle/>
          <a:p>
            <a:r>
              <a:rPr lang="es-ES" sz="3000" b="1" dirty="0" smtClean="0">
                <a:solidFill>
                  <a:schemeClr val="bg1">
                    <a:lumMod val="50000"/>
                  </a:schemeClr>
                </a:solidFill>
              </a:rPr>
              <a:t>Calidad</a:t>
            </a:r>
            <a:r>
              <a:rPr lang="es-ES" sz="3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000" b="1" dirty="0" smtClean="0">
                <a:solidFill>
                  <a:schemeClr val="bg1">
                    <a:lumMod val="50000"/>
                  </a:schemeClr>
                </a:solidFill>
              </a:rPr>
              <a:t>Pertinencia</a:t>
            </a:r>
            <a:r>
              <a:rPr lang="es-ES" sz="3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000" b="1" dirty="0" smtClean="0">
                <a:solidFill>
                  <a:schemeClr val="bg1">
                    <a:lumMod val="50000"/>
                  </a:schemeClr>
                </a:solidFill>
              </a:rPr>
              <a:t> Acceso y Permanencia</a:t>
            </a:r>
            <a:br>
              <a:rPr lang="es-ES" sz="3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000" b="1" dirty="0" smtClean="0">
                <a:solidFill>
                  <a:schemeClr val="bg1">
                    <a:lumMod val="50000"/>
                  </a:schemeClr>
                </a:solidFill>
              </a:rPr>
              <a:t>Eficiencia</a:t>
            </a:r>
            <a:endParaRPr lang="es-CO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89585" y="1889760"/>
            <a:ext cx="7772400" cy="1462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Secretaría de Educación</a:t>
            </a:r>
            <a:endParaRPr lang="es-CO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1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ntágono"/>
          <p:cNvSpPr/>
          <p:nvPr/>
        </p:nvSpPr>
        <p:spPr>
          <a:xfrm>
            <a:off x="0" y="808149"/>
            <a:ext cx="4572000" cy="792088"/>
          </a:xfrm>
          <a:prstGeom prst="homePlate">
            <a:avLst>
              <a:gd name="adj" fmla="val 326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4624" y="914945"/>
            <a:ext cx="4386455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Terminales Tecnológicas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179320" y="396314"/>
            <a:ext cx="1662493" cy="45135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rgbClr val="FF0000"/>
                </a:solidFill>
                <a:cs typeface="Microsoft New Tai Lue" panose="020B0502040204020203" pitchFamily="34" charset="0"/>
              </a:rPr>
              <a:t>EFICIENCIA</a:t>
            </a:r>
            <a:endParaRPr lang="es-CO" sz="2800" b="1" dirty="0">
              <a:solidFill>
                <a:srgbClr val="FF0000"/>
              </a:solidFill>
              <a:cs typeface="Microsoft New Tai Lue" panose="020B0502040204020203" pitchFamily="34" charset="0"/>
            </a:endParaRPr>
          </a:p>
        </p:txBody>
      </p:sp>
      <p:pic>
        <p:nvPicPr>
          <p:cNvPr id="9" name="Picture 4" descr="http://www.comfenalcoantioquia.com/images/noticias/pri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121" y="1783080"/>
            <a:ext cx="5135880" cy="22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omputadoresparaeducar.gov.co/PaginaWeb/images/eventgallery/Galerias/foto_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97" b="13400"/>
          <a:stretch/>
        </p:blipFill>
        <p:spPr bwMode="auto">
          <a:xfrm>
            <a:off x="0" y="1783080"/>
            <a:ext cx="4282441" cy="22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4282440" y="1767840"/>
            <a:ext cx="0" cy="227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Título"/>
          <p:cNvSpPr txBox="1">
            <a:spLocks/>
          </p:cNvSpPr>
          <p:nvPr/>
        </p:nvSpPr>
        <p:spPr>
          <a:xfrm>
            <a:off x="414145" y="4239789"/>
            <a:ext cx="1662493" cy="45135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200" b="1" dirty="0" smtClean="0">
                <a:solidFill>
                  <a:srgbClr val="FF0000"/>
                </a:solidFill>
                <a:cs typeface="Microsoft New Tai Lue" panose="020B0502040204020203" pitchFamily="34" charset="0"/>
              </a:rPr>
              <a:t>Terminales Tecnológicas</a:t>
            </a:r>
            <a:endParaRPr lang="es-CO" sz="2200" b="1" dirty="0">
              <a:solidFill>
                <a:srgbClr val="FF0000"/>
              </a:solidFill>
              <a:cs typeface="Microsoft New Tai Lue" panose="020B0502040204020203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1927860" y="3688080"/>
            <a:ext cx="1257300" cy="658390"/>
          </a:xfrm>
          <a:prstGeom prst="straightConnector1">
            <a:avLst/>
          </a:prstGeom>
          <a:ln w="57150" cap="rnd">
            <a:solidFill>
              <a:srgbClr val="FF0000"/>
            </a:solidFill>
            <a:prstDash val="sysDot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76500" y="4160816"/>
            <a:ext cx="6042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al servicio de la creatividad de estudiantes y docentes, promueve </a:t>
            </a: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</a:rPr>
              <a:t>mejoramiento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de la calidad y equidad de la </a:t>
            </a: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</a:rPr>
              <a:t>educación.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O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02230" y="5362694"/>
            <a:ext cx="26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1 x 6 Estudiantes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1524000" y="4992635"/>
            <a:ext cx="952500" cy="600445"/>
          </a:xfrm>
          <a:prstGeom prst="straightConnector1">
            <a:avLst/>
          </a:prstGeom>
          <a:ln w="57150" cap="rnd">
            <a:solidFill>
              <a:srgbClr val="FF0000"/>
            </a:solidFill>
            <a:prstDash val="sysDot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6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-1" y="808149"/>
            <a:ext cx="5501641" cy="792088"/>
          </a:xfrm>
          <a:prstGeom prst="homePlate">
            <a:avLst>
              <a:gd name="adj" fmla="val 32684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44624" y="914945"/>
            <a:ext cx="4919855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Recursos al servicio educativo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94760" y="262964"/>
            <a:ext cx="2701290" cy="45135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EFICIENCIA</a:t>
            </a:r>
            <a:endParaRPr lang="es-CO" sz="40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748516" y="2298298"/>
            <a:ext cx="4615963" cy="179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800" dirty="0" smtClean="0"/>
              <a:t>Al </a:t>
            </a:r>
            <a:r>
              <a:rPr lang="es-CO" sz="2800" dirty="0"/>
              <a:t>cierre de la vigencia fiscal quedó pendiente de pago la suma de $1.676 millones de pesos por concepto de costo acumulado de ascensos en el escalafón, zonas de difícil acceso y horas </a:t>
            </a:r>
            <a:r>
              <a:rPr lang="es-CO" sz="2800" dirty="0" smtClean="0"/>
              <a:t>extras</a:t>
            </a:r>
            <a:r>
              <a:rPr lang="es-CO" sz="2800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.</a:t>
            </a:r>
            <a:endParaRPr lang="es-CO" sz="2800" dirty="0">
              <a:solidFill>
                <a:schemeClr val="bg1">
                  <a:lumMod val="50000"/>
                </a:schemeClr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462248" y="2940446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9" name="Picture 2" descr="http://4.bp.blogspot.com/-R5WjOW6LBGA/UJJ8Mr9sSCI/AAAAAAAAAC4/bOqLaOkpdn8/s1600/DSC_05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087"/>
          <a:stretch/>
        </p:blipFill>
        <p:spPr bwMode="auto">
          <a:xfrm>
            <a:off x="6046913" y="2231688"/>
            <a:ext cx="3097087" cy="269539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7412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95600" y="2727960"/>
            <a:ext cx="3627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b="1" dirty="0" smtClean="0">
                <a:solidFill>
                  <a:schemeClr val="bg1">
                    <a:lumMod val="50000"/>
                  </a:schemeClr>
                </a:solidFill>
              </a:rPr>
              <a:t>Gracias</a:t>
            </a:r>
            <a:endParaRPr lang="es-CO" sz="8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791737" y="2743531"/>
            <a:ext cx="2218164" cy="458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Meta cumplida </a:t>
            </a:r>
            <a:endParaRPr lang="es-CO" sz="2400" b="1" dirty="0">
              <a:solidFill>
                <a:schemeClr val="bg1">
                  <a:lumMod val="50000"/>
                </a:schemeClr>
              </a:solidFill>
              <a:cs typeface="Microsoft New Tai Lue" panose="020B0502040204020203" pitchFamily="34" charset="0"/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0" y="808149"/>
            <a:ext cx="4432300" cy="792088"/>
          </a:xfrm>
          <a:prstGeom prst="homePlate">
            <a:avLst>
              <a:gd name="adj" fmla="val 326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16024" y="914945"/>
            <a:ext cx="4788909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Resultados Pruebas Saber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77060" y="969927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  <a:cs typeface="Microsoft New Tai Lue" panose="020B0502040204020203" pitchFamily="34" charset="0"/>
              </a:rPr>
              <a:t>3° 5° 9°</a:t>
            </a:r>
            <a:endParaRPr lang="es-CO" sz="2800" dirty="0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78461" y="2680217"/>
            <a:ext cx="1011815" cy="584775"/>
          </a:xfrm>
          <a:prstGeom prst="rect">
            <a:avLst/>
          </a:prstGeom>
          <a:noFill/>
          <a:ln w="762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99%</a:t>
            </a:r>
            <a:endParaRPr lang="es-CO" sz="3200" dirty="0">
              <a:solidFill>
                <a:srgbClr val="FF0000"/>
              </a:solidFill>
            </a:endParaRPr>
          </a:p>
        </p:txBody>
      </p:sp>
      <p:sp>
        <p:nvSpPr>
          <p:cNvPr id="13" name="12 Estrella de 5 puntas"/>
          <p:cNvSpPr/>
          <p:nvPr/>
        </p:nvSpPr>
        <p:spPr>
          <a:xfrm>
            <a:off x="503428" y="2781708"/>
            <a:ext cx="282488" cy="282488"/>
          </a:xfrm>
          <a:prstGeom prst="star5">
            <a:avLst>
              <a:gd name="adj" fmla="val 27374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Cheurón"/>
          <p:cNvSpPr/>
          <p:nvPr/>
        </p:nvSpPr>
        <p:spPr>
          <a:xfrm>
            <a:off x="4205785" y="2828477"/>
            <a:ext cx="226515" cy="226515"/>
          </a:xfrm>
          <a:prstGeom prst="chevron">
            <a:avLst>
              <a:gd name="adj" fmla="val 391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4825999" y="2534200"/>
            <a:ext cx="3850457" cy="1334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 smtClean="0">
                <a:cs typeface="Microsoft New Tai Lue" panose="020B0502040204020203" pitchFamily="34" charset="0"/>
              </a:rPr>
              <a:t>Se requiere continuar y fortalecer proyectos que permitan mantener y superar estos indicadores</a:t>
            </a:r>
            <a:endParaRPr lang="es-CO" sz="2000" dirty="0">
              <a:cs typeface="Microsoft New Tai Lue" panose="020B0502040204020203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123728" y="5341056"/>
            <a:ext cx="4408757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 smtClean="0">
                <a:solidFill>
                  <a:srgbClr val="FF0000"/>
                </a:solidFill>
                <a:cs typeface="Microsoft New Tai Lue" panose="020B0502040204020203" pitchFamily="34" charset="0"/>
              </a:rPr>
              <a:t>Telembí     Pacífico Sur    Sanquianga</a:t>
            </a:r>
            <a:endParaRPr lang="es-CO" sz="2000" b="1" dirty="0">
              <a:solidFill>
                <a:srgbClr val="FF0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1475657" y="4462636"/>
            <a:ext cx="5469321" cy="4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 smtClean="0">
                <a:cs typeface="Microsoft New Tai Lue" panose="020B0502040204020203" pitchFamily="34" charset="0"/>
              </a:rPr>
              <a:t>Aún demuestran resultados inferiores a la Meta </a:t>
            </a:r>
            <a:endParaRPr lang="es-CO" sz="1800" dirty="0">
              <a:cs typeface="Microsoft New Tai Lue" panose="020B0502040204020203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2839492" y="5010124"/>
            <a:ext cx="0" cy="360040"/>
          </a:xfrm>
          <a:prstGeom prst="line">
            <a:avLst/>
          </a:prstGeom>
          <a:ln w="57150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190609" y="5010124"/>
            <a:ext cx="0" cy="360040"/>
          </a:xfrm>
          <a:prstGeom prst="line">
            <a:avLst/>
          </a:prstGeom>
          <a:ln w="57150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724128" y="5010124"/>
            <a:ext cx="0" cy="360040"/>
          </a:xfrm>
          <a:prstGeom prst="line">
            <a:avLst/>
          </a:prstGeom>
          <a:ln w="57150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>
          <a:xfrm>
            <a:off x="3052852" y="1600274"/>
            <a:ext cx="1397391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rgbClr val="FF0000"/>
                </a:solidFill>
                <a:cs typeface="Microsoft New Tai Lue" panose="020B0502040204020203" pitchFamily="34" charset="0"/>
              </a:rPr>
              <a:t>CALIDAD</a:t>
            </a:r>
            <a:endParaRPr lang="es-CO" sz="2800" b="1" dirty="0">
              <a:solidFill>
                <a:srgbClr val="FF0000"/>
              </a:solidFill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2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755577" y="1705506"/>
            <a:ext cx="1897940" cy="4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>
                <a:solidFill>
                  <a:srgbClr val="4C8FE8"/>
                </a:solidFill>
                <a:cs typeface="Microsoft New Tai Lue" panose="020B0502040204020203" pitchFamily="34" charset="0"/>
              </a:rPr>
              <a:t>P</a:t>
            </a:r>
            <a:r>
              <a:rPr lang="es-CO" sz="24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reocupante</a:t>
            </a:r>
            <a:endParaRPr lang="es-CO" sz="30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13863" y="2286922"/>
            <a:ext cx="1213794" cy="523220"/>
          </a:xfrm>
          <a:prstGeom prst="rect">
            <a:avLst/>
          </a:prstGeom>
          <a:solidFill>
            <a:srgbClr val="4C8FE8"/>
          </a:solidFill>
          <a:ln w="76200">
            <a:solidFill>
              <a:srgbClr val="4C8FE8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11.9%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4067944" y="2251269"/>
            <a:ext cx="2016225" cy="694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000" b="1" dirty="0" smtClean="0">
                <a:cs typeface="Microsoft New Tai Lue" panose="020B0502040204020203" pitchFamily="34" charset="0"/>
              </a:rPr>
              <a:t>A</a:t>
            </a:r>
            <a:r>
              <a:rPr lang="es-CO" sz="30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+</a:t>
            </a:r>
            <a:r>
              <a:rPr lang="es-CO" sz="3000" b="1" dirty="0" smtClean="0">
                <a:cs typeface="Microsoft New Tai Lue" panose="020B0502040204020203" pitchFamily="34" charset="0"/>
              </a:rPr>
              <a:t>  y   A</a:t>
            </a:r>
            <a:endParaRPr lang="es-CO" sz="3000" b="1" dirty="0">
              <a:cs typeface="Microsoft New Tai Lue" panose="020B0502040204020203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2653516" y="4458568"/>
            <a:ext cx="6001856" cy="130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Formación de los docentes.</a:t>
            </a:r>
          </a:p>
          <a:p>
            <a:pPr algn="l"/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Acompañamiento y Seguimiento de procesos de evaluación por competencias.</a:t>
            </a:r>
          </a:p>
          <a:p>
            <a:pPr algn="l"/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Elaboración de instrumentos, entre otros.</a:t>
            </a:r>
            <a:endParaRPr lang="es-CO" sz="2000" dirty="0">
              <a:solidFill>
                <a:schemeClr val="bg1">
                  <a:lumMod val="50000"/>
                </a:schemeClr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6386248" y="2986682"/>
            <a:ext cx="2091002" cy="6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219 IE</a:t>
            </a:r>
            <a:endParaRPr lang="es-CO" sz="40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3079322" y="2309508"/>
            <a:ext cx="645604" cy="4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0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IE</a:t>
            </a:r>
            <a:endParaRPr lang="es-CO" sz="30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10470" y="3808769"/>
            <a:ext cx="1420582" cy="523220"/>
          </a:xfrm>
          <a:prstGeom prst="rect">
            <a:avLst/>
          </a:prstGeom>
          <a:solidFill>
            <a:srgbClr val="4C8FE8"/>
          </a:solidFill>
          <a:ln w="76200">
            <a:solidFill>
              <a:srgbClr val="4C8FE8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47.01%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3079322" y="3754727"/>
            <a:ext cx="645604" cy="4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0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IE</a:t>
            </a:r>
            <a:endParaRPr lang="es-CO" sz="30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3972302" y="3838568"/>
            <a:ext cx="2016225" cy="577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000" b="1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 C   y   D</a:t>
            </a:r>
            <a:endParaRPr lang="es-CO" sz="3000" b="1" dirty="0">
              <a:solidFill>
                <a:schemeClr val="bg1">
                  <a:lumMod val="50000"/>
                </a:schemeClr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9" name="18 Igual que"/>
          <p:cNvSpPr/>
          <p:nvPr/>
        </p:nvSpPr>
        <p:spPr>
          <a:xfrm>
            <a:off x="6026208" y="3114989"/>
            <a:ext cx="360040" cy="420523"/>
          </a:xfrm>
          <a:prstGeom prst="mathEqual">
            <a:avLst>
              <a:gd name="adj1" fmla="val 24426"/>
              <a:gd name="adj2" fmla="val 12094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4C8FE8"/>
              </a:solidFill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755576" y="4425706"/>
            <a:ext cx="1764663" cy="4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Razones:</a:t>
            </a:r>
            <a:endParaRPr lang="es-CO" sz="24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21" name="20 Estrella de 5 puntas"/>
          <p:cNvSpPr/>
          <p:nvPr/>
        </p:nvSpPr>
        <p:spPr>
          <a:xfrm>
            <a:off x="2367248" y="4586366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21 Estrella de 5 puntas"/>
          <p:cNvSpPr/>
          <p:nvPr/>
        </p:nvSpPr>
        <p:spPr>
          <a:xfrm>
            <a:off x="2367248" y="4950722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22 Estrella de 5 puntas"/>
          <p:cNvSpPr/>
          <p:nvPr/>
        </p:nvSpPr>
        <p:spPr>
          <a:xfrm>
            <a:off x="2367248" y="5628386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23 Pentágono"/>
          <p:cNvSpPr/>
          <p:nvPr/>
        </p:nvSpPr>
        <p:spPr>
          <a:xfrm>
            <a:off x="0" y="808149"/>
            <a:ext cx="4432300" cy="792088"/>
          </a:xfrm>
          <a:prstGeom prst="homePlate">
            <a:avLst>
              <a:gd name="adj" fmla="val 32684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216024" y="914945"/>
            <a:ext cx="4788909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Resultados Pruebas Saber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577060" y="969927"/>
            <a:ext cx="686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11°</a:t>
            </a:r>
            <a:endParaRPr lang="es-CO" sz="2800" dirty="0">
              <a:solidFill>
                <a:srgbClr val="4C8FE8"/>
              </a:solidFill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3052852" y="1493440"/>
            <a:ext cx="2023204" cy="558192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CALIDAD</a:t>
            </a:r>
            <a:endParaRPr lang="es-CO" sz="36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272369" y="3029872"/>
            <a:ext cx="1420582" cy="523220"/>
          </a:xfrm>
          <a:prstGeom prst="rect">
            <a:avLst/>
          </a:prstGeom>
          <a:solidFill>
            <a:srgbClr val="4C8FE8"/>
          </a:solidFill>
          <a:ln w="76200">
            <a:solidFill>
              <a:srgbClr val="4C8FE8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41.09%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29" name="2 Subtítulo"/>
          <p:cNvSpPr txBox="1">
            <a:spLocks/>
          </p:cNvSpPr>
          <p:nvPr/>
        </p:nvSpPr>
        <p:spPr>
          <a:xfrm>
            <a:off x="3079322" y="3052458"/>
            <a:ext cx="645604" cy="4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0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IE</a:t>
            </a:r>
            <a:endParaRPr lang="es-CO" sz="30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4317572" y="3052458"/>
            <a:ext cx="645604" cy="4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000" b="1" dirty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18629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D\Desktop\imagenes presentacion\galeras__7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58" b="6246"/>
          <a:stretch/>
        </p:blipFill>
        <p:spPr bwMode="auto">
          <a:xfrm>
            <a:off x="2926079" y="1935480"/>
            <a:ext cx="498348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47" t="6097" r="-1" b="6279"/>
          <a:stretch/>
        </p:blipFill>
        <p:spPr>
          <a:xfrm>
            <a:off x="-1" y="1950720"/>
            <a:ext cx="2986493" cy="2880360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27" t="5633" r="5949" b="6280"/>
          <a:stretch/>
        </p:blipFill>
        <p:spPr>
          <a:xfrm>
            <a:off x="5913120" y="1935480"/>
            <a:ext cx="3230880" cy="2895600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2941320" y="1935480"/>
            <a:ext cx="0" cy="310202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5913119" y="1509114"/>
            <a:ext cx="1" cy="35283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Subtítulo"/>
          <p:cNvSpPr txBox="1">
            <a:spLocks/>
          </p:cNvSpPr>
          <p:nvPr/>
        </p:nvSpPr>
        <p:spPr>
          <a:xfrm>
            <a:off x="563881" y="4976546"/>
            <a:ext cx="6111239" cy="1334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dirty="0" smtClean="0">
                <a:cs typeface="Microsoft New Tai Lue" panose="020B0502040204020203" pitchFamily="34" charset="0"/>
              </a:rPr>
              <a:t>Implementada la política pública </a:t>
            </a:r>
            <a:r>
              <a:rPr lang="es-CO" sz="2000" dirty="0" smtClean="0">
                <a:cs typeface="Microsoft New Tai Lue" panose="020B0502040204020203" pitchFamily="34" charset="0"/>
              </a:rPr>
              <a:t>etnoeducativa</a:t>
            </a:r>
            <a:r>
              <a:rPr lang="es-CO" sz="2000" dirty="0" smtClean="0">
                <a:cs typeface="Microsoft New Tai Lue" panose="020B0502040204020203" pitchFamily="34" charset="0"/>
              </a:rPr>
              <a:t> para poblaciones indígenas y afro descendientes, alcanzando un cumplimiento del </a:t>
            </a:r>
            <a:r>
              <a:rPr lang="es-CO" sz="2000" b="1" dirty="0" smtClean="0">
                <a:cs typeface="Microsoft New Tai Lue" panose="020B0502040204020203" pitchFamily="34" charset="0"/>
              </a:rPr>
              <a:t>250 %</a:t>
            </a:r>
            <a:endParaRPr lang="es-CO" sz="2000" b="1" dirty="0">
              <a:cs typeface="Microsoft New Tai Lue" panose="020B0502040204020203" pitchFamily="34" charset="0"/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0" y="808149"/>
            <a:ext cx="4602480" cy="792088"/>
          </a:xfrm>
          <a:prstGeom prst="homePlate">
            <a:avLst>
              <a:gd name="adj" fmla="val 3268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16024" y="914945"/>
            <a:ext cx="4788909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Fortaleciendo </a:t>
            </a:r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estrategias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804160" y="381503"/>
            <a:ext cx="1630843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rgbClr val="92D050"/>
                </a:solidFill>
                <a:cs typeface="Microsoft New Tai Lue" panose="020B0502040204020203" pitchFamily="34" charset="0"/>
              </a:rPr>
              <a:t>PERTINENCIA</a:t>
            </a:r>
            <a:endParaRPr lang="es-CO" sz="2800" b="1" dirty="0">
              <a:solidFill>
                <a:srgbClr val="92D050"/>
              </a:solidFill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9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ntágono"/>
          <p:cNvSpPr/>
          <p:nvPr/>
        </p:nvSpPr>
        <p:spPr>
          <a:xfrm>
            <a:off x="0" y="808149"/>
            <a:ext cx="4815840" cy="792088"/>
          </a:xfrm>
          <a:prstGeom prst="homePlate">
            <a:avLst>
              <a:gd name="adj" fmla="val 3268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6024" y="914945"/>
            <a:ext cx="4788909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Articulación de la educación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007132" y="1600237"/>
            <a:ext cx="3107918" cy="451395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PERTINENCIA</a:t>
            </a:r>
            <a:endParaRPr lang="es-CO" sz="4000" b="1" dirty="0">
              <a:solidFill>
                <a:srgbClr val="FFC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289560" y="2355682"/>
            <a:ext cx="7772400" cy="40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 smtClean="0">
                <a:cs typeface="Microsoft New Tai Lue" panose="020B0502040204020203" pitchFamily="34" charset="0"/>
              </a:rPr>
              <a:t>Educación media </a:t>
            </a:r>
            <a:r>
              <a:rPr lang="es-CO" sz="24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+</a:t>
            </a:r>
            <a:r>
              <a:rPr lang="es-CO" sz="2400" b="1" dirty="0" smtClean="0">
                <a:cs typeface="Microsoft New Tai Lue" panose="020B0502040204020203" pitchFamily="34" charset="0"/>
              </a:rPr>
              <a:t> Técnica </a:t>
            </a:r>
            <a:r>
              <a:rPr lang="es-CO" sz="24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+</a:t>
            </a:r>
            <a:r>
              <a:rPr lang="es-CO" sz="2400" b="1" dirty="0" smtClean="0">
                <a:cs typeface="Microsoft New Tai Lue" panose="020B0502040204020203" pitchFamily="34" charset="0"/>
              </a:rPr>
              <a:t> tecnológica </a:t>
            </a:r>
            <a:r>
              <a:rPr lang="es-CO" sz="24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+</a:t>
            </a:r>
            <a:r>
              <a:rPr lang="es-CO" sz="2400" b="1" dirty="0" smtClean="0">
                <a:cs typeface="Microsoft New Tai Lue" panose="020B0502040204020203" pitchFamily="34" charset="0"/>
              </a:rPr>
              <a:t> Superior</a:t>
            </a:r>
            <a:endParaRPr lang="es-CO" sz="2400" b="1" dirty="0">
              <a:cs typeface="Microsoft New Tai Lue" panose="020B0502040204020203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792480" y="2782402"/>
            <a:ext cx="2179320" cy="40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000" b="1" dirty="0">
              <a:cs typeface="Microsoft New Tai Lue" panose="020B0502040204020203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400425" y="3275185"/>
            <a:ext cx="3642360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74 IE 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DE </a:t>
            </a:r>
            <a:r>
              <a:rPr lang="es-CO" sz="28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234 IE = 31.6%</a:t>
            </a:r>
            <a:endParaRPr lang="es-CO" sz="3600" b="1" dirty="0">
              <a:solidFill>
                <a:srgbClr val="FFC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114425" y="3275185"/>
            <a:ext cx="2179320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INCORPORADO</a:t>
            </a:r>
            <a:endParaRPr lang="es-CO" sz="3200" b="1" dirty="0">
              <a:solidFill>
                <a:srgbClr val="FFC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4" name="13 Estrella de 5 puntas"/>
          <p:cNvSpPr/>
          <p:nvPr/>
        </p:nvSpPr>
        <p:spPr>
          <a:xfrm>
            <a:off x="838200" y="4437775"/>
            <a:ext cx="235357" cy="235357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1206499" y="4371100"/>
            <a:ext cx="6213476" cy="87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REQUERIMIENTO:  </a:t>
            </a: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Aunar esfuerzos con entidades y IES para superar el indicador y reducir índices de deserción.</a:t>
            </a:r>
            <a:endParaRPr lang="es-CO" sz="2000" dirty="0">
              <a:solidFill>
                <a:srgbClr val="FFC000"/>
              </a:solidFill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3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0" y="808149"/>
            <a:ext cx="5196840" cy="792088"/>
          </a:xfrm>
          <a:prstGeom prst="homePlate">
            <a:avLst>
              <a:gd name="adj" fmla="val 326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6024" y="914945"/>
            <a:ext cx="4788909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Tasas de cobertura bruta 2012 - 2015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96440" y="1600237"/>
            <a:ext cx="5204460" cy="451395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rgbClr val="FF0000"/>
                </a:solidFill>
                <a:cs typeface="Microsoft New Tai Lue" panose="020B0502040204020203" pitchFamily="34" charset="0"/>
              </a:rPr>
              <a:t>ACCESO Y PERMANENCIA</a:t>
            </a:r>
            <a:endParaRPr lang="es-CO" sz="3600" b="1" dirty="0">
              <a:solidFill>
                <a:srgbClr val="FF0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99678" y="4087014"/>
            <a:ext cx="1350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 smtClean="0">
                <a:solidFill>
                  <a:srgbClr val="FF0000"/>
                </a:solidFill>
              </a:rPr>
              <a:t>46.36%</a:t>
            </a:r>
            <a:endParaRPr lang="es-CO" sz="30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61135" y="4029864"/>
            <a:ext cx="1350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 smtClean="0">
                <a:solidFill>
                  <a:srgbClr val="FF0000"/>
                </a:solidFill>
              </a:rPr>
              <a:t>53.64%</a:t>
            </a:r>
            <a:endParaRPr lang="es-CO" sz="30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8694" y="4693920"/>
            <a:ext cx="3143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Estudiantes que </a:t>
            </a:r>
          </a:p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Acceden a la Educación</a:t>
            </a:r>
          </a:p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MEDIA</a:t>
            </a:r>
            <a:endParaRPr lang="es-CO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09641" y="4645428"/>
            <a:ext cx="27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Estudiantes que NO </a:t>
            </a:r>
          </a:p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CULMINAN</a:t>
            </a:r>
            <a:endParaRPr lang="es-CO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85428" y="2334414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 smtClean="0">
                <a:solidFill>
                  <a:srgbClr val="FF0000"/>
                </a:solidFill>
              </a:rPr>
              <a:t>89%</a:t>
            </a:r>
            <a:endParaRPr lang="es-CO" sz="30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26358" y="2865120"/>
            <a:ext cx="233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Estudiantes que </a:t>
            </a:r>
          </a:p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CULMINAN EBP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009778" y="2467764"/>
            <a:ext cx="1350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 smtClean="0">
                <a:solidFill>
                  <a:srgbClr val="FF0000"/>
                </a:solidFill>
              </a:rPr>
              <a:t>72.55%</a:t>
            </a:r>
            <a:endParaRPr lang="es-CO" sz="3000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98358" y="3017520"/>
            <a:ext cx="233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Estudiantes que </a:t>
            </a:r>
          </a:p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CULMINAN EBS</a:t>
            </a:r>
          </a:p>
        </p:txBody>
      </p:sp>
    </p:spTree>
    <p:extLst>
      <p:ext uri="{BB962C8B-B14F-4D97-AF65-F5344CB8AC3E}">
        <p14:creationId xmlns:p14="http://schemas.microsoft.com/office/powerpoint/2010/main" xmlns="" val="26736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ntágono"/>
          <p:cNvSpPr/>
          <p:nvPr/>
        </p:nvSpPr>
        <p:spPr>
          <a:xfrm>
            <a:off x="0" y="808149"/>
            <a:ext cx="4175760" cy="792088"/>
          </a:xfrm>
          <a:prstGeom prst="homePlate">
            <a:avLst>
              <a:gd name="adj" fmla="val 32684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6024" y="914945"/>
            <a:ext cx="4788909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Tasa Neta 2012 - 2015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960120" y="1600274"/>
            <a:ext cx="5935980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ACCESO Y PERMANENCIA</a:t>
            </a:r>
            <a:endParaRPr lang="es-CO" sz="36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2339339" y="3250480"/>
            <a:ext cx="5722621" cy="2327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600" b="1" dirty="0" smtClean="0">
                <a:cs typeface="Microsoft New Tai Lue" panose="020B0502040204020203" pitchFamily="34" charset="0"/>
              </a:rPr>
              <a:t>Preescolar       </a:t>
            </a:r>
            <a:r>
              <a:rPr lang="es-CO" sz="26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55.23%</a:t>
            </a:r>
          </a:p>
          <a:p>
            <a:pPr algn="l"/>
            <a:r>
              <a:rPr lang="es-CO" sz="2600" b="1" dirty="0" smtClean="0">
                <a:cs typeface="Microsoft New Tai Lue" panose="020B0502040204020203" pitchFamily="34" charset="0"/>
              </a:rPr>
              <a:t>Primaria          </a:t>
            </a:r>
            <a:r>
              <a:rPr lang="es-CO" sz="26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68.16%</a:t>
            </a:r>
          </a:p>
          <a:p>
            <a:pPr algn="l"/>
            <a:r>
              <a:rPr lang="es-CO" sz="2600" b="1" dirty="0" smtClean="0">
                <a:cs typeface="Microsoft New Tai Lue" panose="020B0502040204020203" pitchFamily="34" charset="0"/>
              </a:rPr>
              <a:t>Secundaria      </a:t>
            </a:r>
            <a:r>
              <a:rPr lang="es-CO" sz="26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50.41%</a:t>
            </a:r>
          </a:p>
          <a:p>
            <a:pPr algn="l"/>
            <a:r>
              <a:rPr lang="es-CO" sz="26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Media               25.96%  CN más baja </a:t>
            </a:r>
            <a:endParaRPr lang="es-CO" sz="26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70009" y="2392754"/>
            <a:ext cx="3322320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DISMINUCIÓN</a:t>
            </a:r>
            <a:r>
              <a:rPr lang="es-CO" sz="24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  </a:t>
            </a:r>
            <a:r>
              <a:rPr lang="es-CO" sz="28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0.12%</a:t>
            </a:r>
            <a:endParaRPr lang="es-CO" sz="36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85249" y="3246194"/>
            <a:ext cx="1311191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Niveles</a:t>
            </a:r>
            <a:endParaRPr lang="es-CO" sz="3600" b="1" dirty="0">
              <a:solidFill>
                <a:srgbClr val="4C8FE8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2" name="11 Estrella de 5 puntas"/>
          <p:cNvSpPr/>
          <p:nvPr/>
        </p:nvSpPr>
        <p:spPr>
          <a:xfrm>
            <a:off x="2145717" y="3379559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Estrella de 5 puntas"/>
          <p:cNvSpPr/>
          <p:nvPr/>
        </p:nvSpPr>
        <p:spPr>
          <a:xfrm>
            <a:off x="2145717" y="3882479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Estrella de 5 puntas"/>
          <p:cNvSpPr/>
          <p:nvPr/>
        </p:nvSpPr>
        <p:spPr>
          <a:xfrm>
            <a:off x="2145717" y="4354919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Estrella de 5 puntas"/>
          <p:cNvSpPr/>
          <p:nvPr/>
        </p:nvSpPr>
        <p:spPr>
          <a:xfrm>
            <a:off x="2145717" y="4812119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4C8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3179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ntágono"/>
          <p:cNvSpPr/>
          <p:nvPr/>
        </p:nvSpPr>
        <p:spPr>
          <a:xfrm>
            <a:off x="0" y="808149"/>
            <a:ext cx="3855720" cy="792088"/>
          </a:xfrm>
          <a:prstGeom prst="homePlate">
            <a:avLst>
              <a:gd name="adj" fmla="val 3268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4625" y="914945"/>
            <a:ext cx="3685416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Tasa de Repitencia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4840" y="1600274"/>
            <a:ext cx="6156960" cy="45135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rgbClr val="92D050"/>
                </a:solidFill>
                <a:cs typeface="Microsoft New Tai Lue" panose="020B0502040204020203" pitchFamily="34" charset="0"/>
              </a:rPr>
              <a:t>ACCESO Y PERMANENCIA</a:t>
            </a:r>
            <a:endParaRPr lang="es-CO" sz="3600" b="1" dirty="0">
              <a:solidFill>
                <a:srgbClr val="92D05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24837" y="2307865"/>
            <a:ext cx="7528563" cy="45135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2011</a:t>
            </a:r>
            <a:r>
              <a:rPr lang="es-CO" sz="2800" b="1" dirty="0" smtClean="0">
                <a:solidFill>
                  <a:srgbClr val="92D050"/>
                </a:solidFill>
                <a:cs typeface="Microsoft New Tai Lue" panose="020B0502040204020203" pitchFamily="34" charset="0"/>
              </a:rPr>
              <a:t>     2.3%  Tasa </a:t>
            </a:r>
            <a:r>
              <a:rPr lang="es-CO" sz="2800" b="1" dirty="0" smtClean="0">
                <a:solidFill>
                  <a:srgbClr val="92D050"/>
                </a:solidFill>
                <a:cs typeface="Microsoft New Tai Lue" panose="020B0502040204020203" pitchFamily="34" charset="0"/>
              </a:rPr>
              <a:t>repitencia</a:t>
            </a:r>
            <a:r>
              <a:rPr lang="es-CO" sz="2800" b="1" dirty="0" smtClean="0">
                <a:solidFill>
                  <a:srgbClr val="92D050"/>
                </a:solidFill>
                <a:cs typeface="Microsoft New Tai Lue" panose="020B0502040204020203" pitchFamily="34" charset="0"/>
              </a:rPr>
              <a:t>    “Nariño Mejor”    </a:t>
            </a:r>
            <a:endParaRPr lang="es-CO" sz="3600" b="1" dirty="0">
              <a:solidFill>
                <a:srgbClr val="92D05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22960" y="2875745"/>
            <a:ext cx="7616190" cy="49214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2011 a 2012</a:t>
            </a:r>
            <a:r>
              <a:rPr lang="es-CO" sz="2800" b="1" dirty="0" smtClean="0">
                <a:solidFill>
                  <a:srgbClr val="92D050"/>
                </a:solidFill>
                <a:cs typeface="Microsoft New Tai Lue" panose="020B0502040204020203" pitchFamily="34" charset="0"/>
              </a:rPr>
              <a:t>     4.4% resultado</a:t>
            </a:r>
            <a:endParaRPr lang="es-CO" sz="3600" b="1" dirty="0">
              <a:solidFill>
                <a:srgbClr val="92D05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49391" y="2875745"/>
            <a:ext cx="284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92D050"/>
                </a:solidFill>
              </a:rPr>
              <a:t>Incrementó 91%</a:t>
            </a:r>
            <a:endParaRPr lang="es-CO" sz="2400" b="1" dirty="0">
              <a:solidFill>
                <a:srgbClr val="92D05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76077" y="3942545"/>
            <a:ext cx="284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92D050"/>
                </a:solidFill>
              </a:rPr>
              <a:t>Acciones del 2015</a:t>
            </a:r>
            <a:endParaRPr lang="es-CO" sz="2800" b="1" dirty="0">
              <a:solidFill>
                <a:srgbClr val="92D05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90376" y="4759282"/>
            <a:ext cx="6548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92D050"/>
                </a:solidFill>
              </a:rPr>
              <a:t>TR 2.16%   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</a:rPr>
              <a:t>Disminuyendo en</a:t>
            </a:r>
            <a:r>
              <a:rPr lang="es-CO" sz="2800" b="1" dirty="0" smtClean="0">
                <a:solidFill>
                  <a:srgbClr val="92D050"/>
                </a:solidFill>
              </a:rPr>
              <a:t> 48.9% 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</a:rPr>
              <a:t>mejorando en </a:t>
            </a:r>
            <a:r>
              <a:rPr lang="es-CO" sz="2800" b="1" dirty="0" smtClean="0">
                <a:solidFill>
                  <a:srgbClr val="92D050"/>
                </a:solidFill>
              </a:rPr>
              <a:t>1.5 puntos porcentuales.</a:t>
            </a:r>
            <a:endParaRPr lang="es-CO" sz="2800" b="1" dirty="0">
              <a:solidFill>
                <a:srgbClr val="92D050"/>
              </a:solidFill>
            </a:endParaRPr>
          </a:p>
        </p:txBody>
      </p:sp>
      <p:sp>
        <p:nvSpPr>
          <p:cNvPr id="14" name="13 Estrella de 5 puntas"/>
          <p:cNvSpPr/>
          <p:nvPr/>
        </p:nvSpPr>
        <p:spPr>
          <a:xfrm>
            <a:off x="1444677" y="4812119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8999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ntágono"/>
          <p:cNvSpPr/>
          <p:nvPr/>
        </p:nvSpPr>
        <p:spPr>
          <a:xfrm>
            <a:off x="0" y="808149"/>
            <a:ext cx="3855720" cy="792088"/>
          </a:xfrm>
          <a:prstGeom prst="homePlate">
            <a:avLst>
              <a:gd name="adj" fmla="val 3268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4625" y="914945"/>
            <a:ext cx="3685416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cs typeface="Microsoft New Tai Lue" panose="020B0502040204020203" pitchFamily="34" charset="0"/>
              </a:rPr>
              <a:t>Tasa Analfabetismo</a:t>
            </a:r>
            <a:endParaRPr lang="es-CO" sz="2800" b="1" dirty="0">
              <a:solidFill>
                <a:schemeClr val="bg1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4840" y="1550590"/>
            <a:ext cx="7802880" cy="558192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ACCESO Y PERMANENCIA – INDICADOR DE ANALFABETISMO</a:t>
            </a:r>
            <a:endParaRPr lang="es-CO" sz="3200" b="1" dirty="0">
              <a:solidFill>
                <a:srgbClr val="FFC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9528" y="2377514"/>
            <a:ext cx="4755431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2011</a:t>
            </a:r>
            <a:r>
              <a:rPr lang="es-CO" sz="2400" b="1" dirty="0" smtClean="0">
                <a:solidFill>
                  <a:srgbClr val="4C8FE8"/>
                </a:solidFill>
                <a:cs typeface="Microsoft New Tai Lue" panose="020B0502040204020203" pitchFamily="34" charset="0"/>
              </a:rPr>
              <a:t>  </a:t>
            </a:r>
            <a:r>
              <a:rPr lang="es-CO" sz="28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6.7%       Nivel Nacional</a:t>
            </a:r>
            <a:endParaRPr lang="es-CO" sz="3600" b="1" dirty="0">
              <a:solidFill>
                <a:srgbClr val="FFC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539240" y="2849954"/>
            <a:ext cx="4724400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11.12%   Nivel Departamental</a:t>
            </a:r>
            <a:endParaRPr lang="es-CO" sz="3600" b="1" dirty="0">
              <a:solidFill>
                <a:srgbClr val="FFC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94361" y="3550994"/>
            <a:ext cx="2499360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Tasa ha bajado</a:t>
            </a:r>
            <a:endParaRPr lang="es-CO" sz="3600" b="1" dirty="0">
              <a:solidFill>
                <a:srgbClr val="FFC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987038" y="3560466"/>
            <a:ext cx="5440682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2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8.57%  </a:t>
            </a:r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Reducción de </a:t>
            </a:r>
            <a:r>
              <a:rPr lang="es-CO" sz="22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2,55</a:t>
            </a:r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 pt porcentuales</a:t>
            </a:r>
            <a:endParaRPr lang="es-CO" sz="2200" b="1" dirty="0">
              <a:solidFill>
                <a:schemeClr val="bg1">
                  <a:lumMod val="50000"/>
                </a:schemeClr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173480" y="4247049"/>
            <a:ext cx="5440682" cy="451358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200" dirty="0" smtClean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Se acerca a la medida Nacional de </a:t>
            </a:r>
            <a:r>
              <a:rPr lang="es-CO" sz="2200" b="1" dirty="0" smtClean="0">
                <a:solidFill>
                  <a:srgbClr val="FFC000"/>
                </a:solidFill>
                <a:cs typeface="Microsoft New Tai Lue" panose="020B0502040204020203" pitchFamily="34" charset="0"/>
              </a:rPr>
              <a:t>7,30%</a:t>
            </a:r>
          </a:p>
        </p:txBody>
      </p:sp>
      <p:sp>
        <p:nvSpPr>
          <p:cNvPr id="13" name="12 Estrella de 5 puntas"/>
          <p:cNvSpPr/>
          <p:nvPr/>
        </p:nvSpPr>
        <p:spPr>
          <a:xfrm>
            <a:off x="926517" y="4385399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173480" y="4658529"/>
            <a:ext cx="6385560" cy="1041232"/>
          </a:xfrm>
          <a:prstGeom prst="rect">
            <a:avLst/>
          </a:prstGeom>
          <a:ln w="3175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200" dirty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Aún existe más de </a:t>
            </a:r>
            <a:r>
              <a:rPr lang="es-CO" sz="2200" b="1" dirty="0">
                <a:solidFill>
                  <a:srgbClr val="FFC000"/>
                </a:solidFill>
                <a:cs typeface="Microsoft New Tai Lue" panose="020B0502040204020203" pitchFamily="34" charset="0"/>
              </a:rPr>
              <a:t>38.000 adultos analfabetas </a:t>
            </a:r>
            <a:r>
              <a:rPr lang="es-CO" sz="2200" dirty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en los </a:t>
            </a:r>
            <a:r>
              <a:rPr lang="es-CO" sz="2200" b="1" dirty="0">
                <a:solidFill>
                  <a:srgbClr val="FFC000"/>
                </a:solidFill>
                <a:cs typeface="Microsoft New Tai Lue" panose="020B0502040204020203" pitchFamily="34" charset="0"/>
              </a:rPr>
              <a:t>61 municipios </a:t>
            </a:r>
            <a:r>
              <a:rPr lang="es-CO" sz="2200" dirty="0">
                <a:solidFill>
                  <a:schemeClr val="bg1">
                    <a:lumMod val="50000"/>
                  </a:schemeClr>
                </a:solidFill>
                <a:cs typeface="Microsoft New Tai Lue" panose="020B0502040204020203" pitchFamily="34" charset="0"/>
              </a:rPr>
              <a:t>no certificados del departamento.</a:t>
            </a:r>
            <a:endParaRPr lang="es-CO" sz="2200" b="1" dirty="0" smtClean="0">
              <a:solidFill>
                <a:srgbClr val="FFC000"/>
              </a:solidFill>
              <a:cs typeface="Microsoft New Tai Lue" panose="020B0502040204020203" pitchFamily="34" charset="0"/>
            </a:endParaRPr>
          </a:p>
        </p:txBody>
      </p:sp>
      <p:sp>
        <p:nvSpPr>
          <p:cNvPr id="15" name="14 Estrella de 5 puntas"/>
          <p:cNvSpPr/>
          <p:nvPr/>
        </p:nvSpPr>
        <p:spPr>
          <a:xfrm>
            <a:off x="926517" y="4949279"/>
            <a:ext cx="167444" cy="167444"/>
          </a:xfrm>
          <a:prstGeom prst="star5">
            <a:avLst>
              <a:gd name="adj" fmla="val 24416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745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385</Words>
  <Application>Microsoft Office PowerPoint</Application>
  <PresentationFormat>Presentación en pantalla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Calidad Pertinencia  Acceso y Permanencia Eficiencia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Mafe</dc:creator>
  <cp:lastModifiedBy>P6055</cp:lastModifiedBy>
  <cp:revision>54</cp:revision>
  <dcterms:created xsi:type="dcterms:W3CDTF">2016-01-26T14:13:59Z</dcterms:created>
  <dcterms:modified xsi:type="dcterms:W3CDTF">2016-02-11T13:15:23Z</dcterms:modified>
</cp:coreProperties>
</file>