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5" r:id="rId4"/>
    <p:sldId id="263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7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187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726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426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060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186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510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96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92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179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07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905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0A6CC-1AF5-4964-A9C3-630B2EF057E9}" type="datetimeFigureOut">
              <a:rPr lang="es-CO" smtClean="0"/>
              <a:pPr/>
              <a:t>31/01/2017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1E33-5D75-4DE9-8380-13D85E97F19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21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19559" y="2885248"/>
            <a:ext cx="5768787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s-E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APROBACION </a:t>
            </a:r>
          </a:p>
          <a:p>
            <a:pPr algn="ctr"/>
            <a:r>
              <a:rPr lang="es-E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 DE ACCION 2017</a:t>
            </a:r>
          </a:p>
          <a:p>
            <a:pPr algn="ctr"/>
            <a:endParaRPr lang="es-E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s-E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PASTO, 31 DE ENERO DE 2017.</a:t>
            </a:r>
          </a:p>
        </p:txBody>
      </p:sp>
      <p:pic>
        <p:nvPicPr>
          <p:cNvPr id="3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798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296536"/>
            <a:ext cx="7886700" cy="1310185"/>
          </a:xfrm>
        </p:spPr>
        <p:txBody>
          <a:bodyPr>
            <a:normAutofit/>
          </a:bodyPr>
          <a:lstStyle/>
          <a:p>
            <a:r>
              <a:rPr lang="es-CO" sz="3830" dirty="0"/>
              <a:t>              </a:t>
            </a:r>
            <a:r>
              <a:rPr lang="es-CO" sz="3830" b="1" dirty="0"/>
              <a:t>PLAN DE ACCIÓN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947915"/>
            <a:ext cx="7886700" cy="3229047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/>
              <a:t>Instrumento de planificación mediante el cual cada dependencia de la administración departamental responsable de la ejecución del Plan de Desarrollo, ordena y organiza las acciones, proyectos y recursos que va a desarrollar en la vigencia, para dar cumplimiento a las metas previstas en el Plan, que son de su competencia.</a:t>
            </a:r>
          </a:p>
        </p:txBody>
      </p:sp>
      <p:pic>
        <p:nvPicPr>
          <p:cNvPr id="4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24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s-CO" dirty="0"/>
              <a:t>El ejercicio de Plan de Acción es coordinado y consolidado por Planeación Departamental.</a:t>
            </a:r>
          </a:p>
          <a:p>
            <a:pPr algn="just">
              <a:buFontTx/>
              <a:buChar char="-"/>
            </a:pPr>
            <a:r>
              <a:rPr lang="es-CO" dirty="0"/>
              <a:t> Articulado al Plan Indicativo 2016 - 2017 y al POAI 2017 </a:t>
            </a:r>
          </a:p>
          <a:p>
            <a:pPr algn="just">
              <a:buFontTx/>
              <a:buChar char="-"/>
            </a:pPr>
            <a:r>
              <a:rPr lang="es-CO" dirty="0"/>
              <a:t>Formulado por todas las dependencias que tienen responsabilidad en la ejecución de las metas del Plan de Desarrollo.</a:t>
            </a:r>
          </a:p>
          <a:p>
            <a:pPr algn="just">
              <a:buFontTx/>
              <a:buChar char="-"/>
            </a:pPr>
            <a:r>
              <a:rPr lang="es-CO" dirty="0"/>
              <a:t>El contenido del mismo esta avalado por los responsables de cada dependencia.</a:t>
            </a:r>
          </a:p>
        </p:txBody>
      </p:sp>
      <p:pic>
        <p:nvPicPr>
          <p:cNvPr id="4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28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83327"/>
            <a:ext cx="7886700" cy="49936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CRONOGRAMA DE ELABORACION</a:t>
            </a:r>
          </a:p>
          <a:p>
            <a:pPr algn="ctr"/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s-CO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ELABORACIÓN POAI:</a:t>
            </a:r>
          </a:p>
          <a:p>
            <a:pPr marL="342900" indent="-342900">
              <a:buAutoNum type="arabicPeriod"/>
            </a:pPr>
            <a:endParaRPr lang="es-CO" sz="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Julio 25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Secretaría de Hacienda asigna techos presupuestales y Planeación Departamental da lineamientos para la elaboración del POAI.</a:t>
            </a:r>
          </a:p>
          <a:p>
            <a:pPr marL="363538" indent="-363538" algn="just"/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Agosto 1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las dependencias radican los proyectos en el Banco de Programas y Proyectos .</a:t>
            </a: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Agosto 26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Planeación Departamental consolida el POAI.</a:t>
            </a:r>
          </a:p>
          <a:p>
            <a:pPr marL="363538" indent="-363538" algn="just"/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Septiembre 5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 Presentación del anteproyecto de POAI al Consejo de Gobierno.</a:t>
            </a:r>
          </a:p>
          <a:p>
            <a:pPr marL="363538" indent="-363538" algn="just"/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Septiembre 7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 Presentación Anteproyecto de Presupuesto y POAI al CONFIS</a:t>
            </a:r>
          </a:p>
          <a:p>
            <a:pPr marL="363538" indent="-363538" algn="just"/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Septiembre 27 de 2016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, Aprobación del Presupuesto y POAI por el Consejo de Gobierno</a:t>
            </a:r>
          </a:p>
          <a:p>
            <a:pPr marL="363538" indent="-363538" algn="just"/>
            <a:endParaRPr lang="es-CO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Octubre 1 de 2016: 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Presentación a la Asamblea </a:t>
            </a:r>
            <a:r>
              <a:rPr lang="es-CO" sz="1400" dirty="0" err="1">
                <a:latin typeface="Arial" panose="020B0604020202020204" pitchFamily="34" charset="0"/>
                <a:cs typeface="Arial" panose="020B0604020202020204" pitchFamily="34" charset="0"/>
              </a:rPr>
              <a:t>Departamentel</a:t>
            </a:r>
            <a:r>
              <a:rPr lang="es-CO" sz="1400" dirty="0">
                <a:latin typeface="Arial" panose="020B0604020202020204" pitchFamily="34" charset="0"/>
                <a:cs typeface="Arial" panose="020B0604020202020204" pitchFamily="34" charset="0"/>
              </a:rPr>
              <a:t> del proyecto de Presupuesto 2017, en el que está incorporado el POAI</a:t>
            </a:r>
            <a:endParaRPr lang="es-CO" sz="1400" dirty="0"/>
          </a:p>
        </p:txBody>
      </p:sp>
      <p:pic>
        <p:nvPicPr>
          <p:cNvPr id="4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88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9283" y="382137"/>
            <a:ext cx="8458199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CO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Elaboración PLAN DE ACCIÓN: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Diciembre 4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Planeación Departamental elabora el formato Plan de Acción para la vigencia 2017.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Diciembre  22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se envía oficio solicitando a las dependencias entregar el formato diligenciado hasta el 14 de enero del 2017, anexándoles documentos soportes: Plan indicativo 2016-2019, fiche de seguimiento 2016 y POAI 2017.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 Enero 14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Algunas dependencias cumplen con entregar formato diligenciado.</a:t>
            </a:r>
          </a:p>
          <a:p>
            <a:pPr marL="363538" indent="-363538" algn="just">
              <a:buFont typeface="Arial" panose="020B0604020202020204" pitchFamily="34" charset="0"/>
              <a:buChar char="•"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Del 14 al 24 de enero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Planeación revisa y envía ajustes y las dependencias realizan las correcciones.</a:t>
            </a:r>
          </a:p>
          <a:p>
            <a:pPr marL="363538" indent="-363538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El 27 de enero de 2017, Planeación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envía a las dependencias el Plan de Acción Consolidado con algunas observaciones.</a:t>
            </a:r>
          </a:p>
          <a:p>
            <a:pPr marL="363538" indent="-363538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24 al 30 de enero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Dependencias hacen ajustes y Planeación consolida el Plan de Acción Definitivo.</a:t>
            </a:r>
          </a:p>
          <a:p>
            <a:pPr marL="363538" indent="-363538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algn="just">
              <a:buFont typeface="Arial" panose="020B0604020202020204" pitchFamily="34" charset="0"/>
              <a:buChar char="•"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31 de enero de 2017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, Se aprueba el Plan de Acción en Consejo de Gobierno y se lo publica en la página web de la Gobernación, dando cumplimiento al Estatuto Anticorrupción..</a:t>
            </a:r>
          </a:p>
          <a:p>
            <a:pPr marL="363538" indent="-363538" algn="just">
              <a:buFont typeface="Arial" panose="020B0604020202020204" pitchFamily="34" charset="0"/>
              <a:buChar char="•"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20" y="246702"/>
            <a:ext cx="41898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14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235634" y="1692322"/>
            <a:ext cx="712694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/>
              <a:t>7     EJES</a:t>
            </a:r>
          </a:p>
          <a:p>
            <a:r>
              <a:rPr lang="es-CO" sz="2000" b="1" dirty="0"/>
              <a:t>28   PROGRAMA</a:t>
            </a:r>
          </a:p>
          <a:p>
            <a:r>
              <a:rPr lang="es-CO" sz="2000" b="1" dirty="0"/>
              <a:t>83   SUBPROGRAMA</a:t>
            </a:r>
          </a:p>
          <a:p>
            <a:endParaRPr lang="es-CO" sz="2000" b="1" dirty="0"/>
          </a:p>
          <a:p>
            <a:r>
              <a:rPr lang="es-CO" sz="2000" b="1" dirty="0"/>
              <a:t>192 METAS DE RESULTADO</a:t>
            </a:r>
          </a:p>
          <a:p>
            <a:pPr marL="285750" indent="-17463">
              <a:buFont typeface="Arial" panose="020B0604020202020204" pitchFamily="34" charset="0"/>
              <a:buChar char="•"/>
            </a:pPr>
            <a:r>
              <a:rPr lang="es-CO" sz="2000" b="1" dirty="0"/>
              <a:t>   META EJECUTADA 2016</a:t>
            </a:r>
          </a:p>
          <a:p>
            <a:pPr marL="285750" indent="-17463">
              <a:buFont typeface="Arial" panose="020B0604020202020204" pitchFamily="34" charset="0"/>
              <a:buChar char="•"/>
            </a:pPr>
            <a:r>
              <a:rPr lang="es-CO" sz="2000" b="1" dirty="0"/>
              <a:t>   META PROGRAMADA 2017</a:t>
            </a:r>
          </a:p>
          <a:p>
            <a:endParaRPr lang="es-CO" sz="2000" b="1" dirty="0"/>
          </a:p>
          <a:p>
            <a:r>
              <a:rPr lang="es-CO" sz="2000" b="1" dirty="0"/>
              <a:t>681 METAS DE PRODUCTO</a:t>
            </a:r>
          </a:p>
          <a:p>
            <a:pPr marL="285750" indent="-17463">
              <a:buFont typeface="Arial" panose="020B0604020202020204" pitchFamily="34" charset="0"/>
              <a:buChar char="•"/>
            </a:pPr>
            <a:r>
              <a:rPr lang="es-CO" sz="2000" b="1" dirty="0"/>
              <a:t>   META EJECUTADA 2016</a:t>
            </a:r>
          </a:p>
          <a:p>
            <a:pPr marL="285750" indent="-17463">
              <a:buFont typeface="Arial" panose="020B0604020202020204" pitchFamily="34" charset="0"/>
              <a:buChar char="•"/>
            </a:pPr>
            <a:r>
              <a:rPr lang="es-CO" sz="2000" b="1" dirty="0"/>
              <a:t>   META PROGRAMADA 2017</a:t>
            </a:r>
          </a:p>
          <a:p>
            <a:pPr marL="268287">
              <a:buFont typeface="Arial" pitchFamily="34" charset="0"/>
              <a:buChar char="•"/>
            </a:pPr>
            <a:r>
              <a:rPr lang="es-CO" sz="2000" b="1" dirty="0"/>
              <a:t>   PROYECTOS Y/O ACTIVIDADES – PARA CUMPLIR META</a:t>
            </a:r>
          </a:p>
          <a:p>
            <a:pPr marL="268287">
              <a:buFont typeface="Arial" pitchFamily="34" charset="0"/>
              <a:buChar char="•"/>
            </a:pPr>
            <a:r>
              <a:rPr lang="es-CO" sz="2000" b="1" dirty="0"/>
              <a:t>   RECURSOS - FUENTES DE FINANCIACION</a:t>
            </a:r>
          </a:p>
          <a:p>
            <a:pPr marL="268287">
              <a:buFont typeface="Arial" pitchFamily="34" charset="0"/>
              <a:buChar char="•"/>
            </a:pPr>
            <a:endParaRPr lang="es-CO" sz="2000" b="1" dirty="0"/>
          </a:p>
          <a:p>
            <a:pPr marL="268287">
              <a:buFont typeface="Arial" pitchFamily="34" charset="0"/>
              <a:buChar char="•"/>
            </a:pPr>
            <a:endParaRPr lang="es-CO" sz="2000" b="1" dirty="0"/>
          </a:p>
          <a:p>
            <a:pPr marL="268287"/>
            <a:endParaRPr lang="es-CO" sz="2000" b="1" dirty="0"/>
          </a:p>
          <a:p>
            <a:endParaRPr lang="es-CO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1880388" y="1169102"/>
            <a:ext cx="5410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ESTRUCTURA DEL PLAN DE ACCION</a:t>
            </a:r>
            <a:endParaRPr lang="es-E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396342"/>
              </p:ext>
            </p:extLst>
          </p:nvPr>
        </p:nvGraphicFramePr>
        <p:xfrm>
          <a:off x="9055100" y="5396492"/>
          <a:ext cx="889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50">
                  <a:extLst>
                    <a:ext uri="{9D8B030D-6E8A-4147-A177-3AD203B41FA5}">
                      <a16:colId xmlns:a16="http://schemas.microsoft.com/office/drawing/2014/main" val="2070947924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34655864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9375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3094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1106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242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801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4040659"/>
                  </a:ext>
                </a:extLst>
              </a:tr>
            </a:tbl>
          </a:graphicData>
        </a:graphic>
      </p:graphicFrame>
      <p:pic>
        <p:nvPicPr>
          <p:cNvPr id="6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71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5458" y="2097304"/>
            <a:ext cx="79337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3. SEGUIMIENTO PLAN DE ACCION VIGENCIA 2017</a:t>
            </a:r>
          </a:p>
          <a:p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indent="-444500" algn="just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     - Lunes 6 de Febrero,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Secretaria de Planeación entregará formato de   seguimiento. Las dependencias deberán trabajarlo durante todo el año y entregar información cuando la administración lo requiera.</a:t>
            </a:r>
          </a:p>
        </p:txBody>
      </p:sp>
      <p:pic>
        <p:nvPicPr>
          <p:cNvPr id="3" name="Picture 15" descr="Gobernación de Nariño - Camilo Rom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6702"/>
            <a:ext cx="4927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958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519</Words>
  <Application>Microsoft Office PowerPoint</Application>
  <PresentationFormat>Presentación en pantalla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              PLAN DE ACCIÓN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RIASCOS</dc:creator>
  <cp:lastModifiedBy>Usuario</cp:lastModifiedBy>
  <cp:revision>37</cp:revision>
  <dcterms:created xsi:type="dcterms:W3CDTF">2013-12-26T14:17:26Z</dcterms:created>
  <dcterms:modified xsi:type="dcterms:W3CDTF">2017-01-31T21:34:14Z</dcterms:modified>
</cp:coreProperties>
</file>